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0" r:id="rId2"/>
    <p:sldId id="441" r:id="rId3"/>
    <p:sldId id="445" r:id="rId4"/>
    <p:sldId id="257" r:id="rId5"/>
    <p:sldId id="442" r:id="rId6"/>
    <p:sldId id="450" r:id="rId7"/>
    <p:sldId id="443" r:id="rId8"/>
    <p:sldId id="452" r:id="rId9"/>
    <p:sldId id="451" r:id="rId10"/>
    <p:sldId id="444" r:id="rId11"/>
    <p:sldId id="449" r:id="rId12"/>
    <p:sldId id="259" r:id="rId13"/>
    <p:sldId id="446" r:id="rId14"/>
    <p:sldId id="447" r:id="rId15"/>
    <p:sldId id="448" r:id="rId16"/>
    <p:sldId id="437" r:id="rId17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izon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313" autoAdjust="0"/>
  </p:normalViewPr>
  <p:slideViewPr>
    <p:cSldViewPr>
      <p:cViewPr varScale="1">
        <p:scale>
          <a:sx n="46" d="100"/>
          <a:sy n="46" d="100"/>
        </p:scale>
        <p:origin x="2506" y="4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974"/>
    </p:cViewPr>
  </p:sorterViewPr>
  <p:notesViewPr>
    <p:cSldViewPr>
      <p:cViewPr varScale="1">
        <p:scale>
          <a:sx n="66" d="100"/>
          <a:sy n="66" d="100"/>
        </p:scale>
        <p:origin x="3106" y="6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58191-B3DB-4AEE-9024-A8F92A8363E3}" type="datetimeFigureOut">
              <a:rPr lang="fr-CA" smtClean="0"/>
              <a:pPr/>
              <a:t>2018-11-29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346F-1F52-4FBB-9508-7790662AB14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6785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CD392-AA9A-4275-B2FC-2C9E8D286643}" type="datetimeFigureOut">
              <a:rPr lang="fr-CA" smtClean="0"/>
              <a:pPr/>
              <a:t>2018-11-29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92FCD-1045-43E1-9654-CD2ED0819A8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680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7736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956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304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63663-4D5D-426F-AD5A-120A721FABD6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447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42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570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4379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sz="900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FFC51-2AF7-4B80-A20D-78FE4519E671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8169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469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128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fr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fr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fr-CA" altLang="fr-FR" sz="900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FFC51-2AF7-4B80-A20D-78FE4519E671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81690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156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sz="900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FFC51-2AF7-4B80-A20D-78FE4519E671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83994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841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sz="900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FFC51-2AF7-4B80-A20D-78FE4519E671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92251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2FCD-1045-43E1-9654-CD2ED0819A8F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989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FCC-2D26-2446-B17E-D392AD5DDA77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89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456E-CE3F-4247-923A-51243745E02D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51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55D-1C69-354B-A159-C4A02E125C6B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05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D6-DB73-D849-AFEB-D4433E037928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488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E0-07DD-094C-9091-3D32E2698D52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5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34A6-649B-1F42-8ABE-D973096B69A2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40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A04E-D5EA-2F46-A51F-ECA506D74850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11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D53-51B4-854D-882F-9886D0B05065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209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45A9-6AA4-2842-86CC-2C929FD02AD5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74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0042-76E7-9241-8EB2-002113508211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805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04B-A294-354F-86BC-C066D5E17E01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4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B57C-999C-0E4F-8E45-4978686BE8D0}" type="datetime1">
              <a:rPr lang="fr-CA" smtClean="0"/>
              <a:t>2018-11-29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3B32-0721-44AC-91CA-3A9852960BC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61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7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rojetconstellation.com/wp-content/uploads/2017/05/HORIZON-0-5_Projet-Constellation_Cahiers_v45.pdf" TargetMode="External"/><Relationship Id="rId3" Type="http://schemas.openxmlformats.org/officeDocument/2006/relationships/hyperlink" Target="http://www.projetconstellation.com/" TargetMode="External"/><Relationship Id="rId7" Type="http://schemas.openxmlformats.org/officeDocument/2006/relationships/hyperlink" Target="http://projetconstellation.com/les-facteurs-de-reussit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hyperlink" Target="http://projetconstellation.com/wp-content/uploads/2017/06/HORIZON-0-5_Projet-Constellation-D%C3%A9marche_Corr_Recto-Verso_HR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girto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4" descr="signature+slogan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22" y="2942287"/>
            <a:ext cx="5607556" cy="20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30714" y="5805264"/>
            <a:ext cx="1874838" cy="723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24" y="617358"/>
            <a:ext cx="8646962" cy="18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0"/>
            <a:ext cx="6573260" cy="6627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8" y="274638"/>
            <a:ext cx="3555260" cy="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457325"/>
            <a:ext cx="7715250" cy="5400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33265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/>
              <a:t>Atelier sur les facteurs de réussite</a:t>
            </a:r>
            <a:endParaRPr lang="fr-CA" sz="4400" b="1" dirty="0"/>
          </a:p>
        </p:txBody>
      </p:sp>
    </p:spTree>
    <p:extLst>
      <p:ext uri="{BB962C8B-B14F-4D97-AF65-F5344CB8AC3E}">
        <p14:creationId xmlns:p14="http://schemas.microsoft.com/office/powerpoint/2010/main" val="20101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8336" y="2348880"/>
            <a:ext cx="8595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628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52450" indent="-457200" eaLnBrk="1" hangingPunct="1">
              <a:buFont typeface="+mj-lt"/>
              <a:buAutoNum type="arabicPeriod"/>
            </a:pPr>
            <a:endParaRPr lang="fr-CA" sz="2400" dirty="0" smtClean="0">
              <a:latin typeface="Calibri"/>
              <a:ea typeface="MS Mincho"/>
              <a:cs typeface="Times New Roman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336" y="1196752"/>
            <a:ext cx="8595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628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52450" indent="-457200" eaLnBrk="1" hangingPunct="1">
              <a:buFont typeface="+mj-lt"/>
              <a:buAutoNum type="arabicPeriod"/>
            </a:pPr>
            <a:endParaRPr lang="fr-CA" sz="2400" dirty="0" smtClean="0">
              <a:latin typeface="Calibri"/>
              <a:ea typeface="MS Mincho"/>
              <a:cs typeface="Times New Roman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736" y="1349152"/>
            <a:ext cx="8595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628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52450" indent="-457200" eaLnBrk="1" hangingPunct="1">
              <a:buFont typeface="+mj-lt"/>
              <a:buAutoNum type="arabicPeriod"/>
            </a:pPr>
            <a:endParaRPr lang="fr-CA" sz="2400" dirty="0" smtClean="0">
              <a:latin typeface="Calibri"/>
              <a:ea typeface="MS Mincho"/>
              <a:cs typeface="Times New Roman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36" y="427856"/>
            <a:ext cx="5434216" cy="24611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951" y="3429000"/>
            <a:ext cx="3735145" cy="28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4097781" cy="18184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432" y="2120832"/>
            <a:ext cx="4859315" cy="6966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197" y="3765004"/>
            <a:ext cx="4279099" cy="7056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866" y="4719293"/>
            <a:ext cx="4134044" cy="6694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621544"/>
            <a:ext cx="4351626" cy="6875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77" y="2985036"/>
            <a:ext cx="3952727" cy="6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5338936" cy="796950"/>
          </a:xfrm>
        </p:spPr>
        <p:txBody>
          <a:bodyPr>
            <a:normAutofit fontScale="90000"/>
          </a:bodyPr>
          <a:lstStyle/>
          <a:p>
            <a:r>
              <a:rPr lang="fr-CA" sz="3200" b="1" dirty="0" smtClean="0">
                <a:solidFill>
                  <a:srgbClr val="0070C0"/>
                </a:solidFill>
                <a:hlinkClick r:id="rId3"/>
              </a:rPr>
              <a:t>www.projetconstellation.com</a:t>
            </a:r>
            <a:r>
              <a:rPr lang="fr-CA" sz="3200" b="1" dirty="0" smtClean="0">
                <a:solidFill>
                  <a:srgbClr val="0070C0"/>
                </a:solidFill>
              </a:rPr>
              <a:t/>
            </a:r>
            <a:br>
              <a:rPr lang="fr-CA" sz="3200" b="1" dirty="0" smtClean="0">
                <a:solidFill>
                  <a:srgbClr val="0070C0"/>
                </a:solidFill>
              </a:rPr>
            </a:br>
            <a:r>
              <a:rPr lang="fr-CA" sz="3200" b="1" dirty="0">
                <a:solidFill>
                  <a:srgbClr val="0070C0"/>
                </a:solidFill>
              </a:rPr>
              <a:t/>
            </a:r>
            <a:br>
              <a:rPr lang="fr-CA" sz="3200" b="1" dirty="0">
                <a:solidFill>
                  <a:srgbClr val="0070C0"/>
                </a:solidFill>
              </a:rPr>
            </a:br>
            <a:r>
              <a:rPr lang="fr-CA" sz="3200" b="1" dirty="0" smtClean="0">
                <a:solidFill>
                  <a:srgbClr val="0070C0"/>
                </a:solidFill>
              </a:rPr>
              <a:t/>
            </a:r>
            <a:br>
              <a:rPr lang="fr-CA" sz="3200" b="1" dirty="0" smtClean="0">
                <a:solidFill>
                  <a:srgbClr val="0070C0"/>
                </a:solidFill>
              </a:rPr>
            </a:br>
            <a:r>
              <a:rPr lang="fr-CA" sz="3200" b="1" dirty="0">
                <a:solidFill>
                  <a:srgbClr val="0070C0"/>
                </a:solidFill>
              </a:rPr>
              <a:t/>
            </a:r>
            <a:br>
              <a:rPr lang="fr-CA" sz="3200" b="1" dirty="0">
                <a:solidFill>
                  <a:srgbClr val="0070C0"/>
                </a:solidFill>
              </a:rPr>
            </a:br>
            <a:r>
              <a:rPr lang="fr-CA" sz="3200" b="1" dirty="0" smtClean="0">
                <a:solidFill>
                  <a:srgbClr val="0070C0"/>
                </a:solidFill>
              </a:rPr>
              <a:t> </a:t>
            </a:r>
            <a:endParaRPr lang="fr-CA" sz="32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Pour aller plus loin…</a:t>
            </a:r>
            <a:endParaRPr lang="fr-CA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4800014" y="1587307"/>
            <a:ext cx="1416182" cy="18033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00000">
            <a:off x="4322894" y="3231099"/>
            <a:ext cx="1565318" cy="198539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5106156" y="4875172"/>
            <a:ext cx="1388056" cy="17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05317" y="198662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 smtClean="0">
                <a:hlinkClick r:id="rId7"/>
              </a:rPr>
              <a:t>34 fiches de stratégies</a:t>
            </a:r>
            <a:endParaRPr lang="fr-CA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78896" y="364627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rgbClr val="0000FF"/>
                </a:solidFill>
                <a:hlinkClick r:id="rId8"/>
              </a:rPr>
              <a:t>Cahier sur les facteurs de réussite</a:t>
            </a:r>
            <a:endParaRPr lang="fr-CA" sz="2400" b="1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3521" y="509211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 smtClean="0">
                <a:hlinkClick r:id="rId9"/>
              </a:rPr>
              <a:t>Guide d’animation de la Démarche </a:t>
            </a:r>
            <a:r>
              <a:rPr lang="fr-CA" sz="2400" b="1" i="1" dirty="0" smtClean="0">
                <a:hlinkClick r:id="rId9"/>
              </a:rPr>
              <a:t>Constellation</a:t>
            </a:r>
            <a:endParaRPr lang="fr-CA" sz="2400" b="1" i="1" dirty="0"/>
          </a:p>
        </p:txBody>
      </p:sp>
    </p:spTree>
    <p:extLst>
      <p:ext uri="{BB962C8B-B14F-4D97-AF65-F5344CB8AC3E}">
        <p14:creationId xmlns:p14="http://schemas.microsoft.com/office/powerpoint/2010/main" val="22549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6651502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24544" y="153616"/>
            <a:ext cx="6131024" cy="1143000"/>
          </a:xfrm>
        </p:spPr>
        <p:txBody>
          <a:bodyPr/>
          <a:lstStyle/>
          <a:p>
            <a:r>
              <a:rPr lang="fr-CA" dirty="0">
                <a:hlinkClick r:id="rId4"/>
              </a:rPr>
              <a:t>http://agirtot.org</a:t>
            </a:r>
            <a:r>
              <a:rPr lang="fr-CA" dirty="0" smtClean="0">
                <a:hlinkClick r:id="rId4"/>
              </a:rPr>
              <a:t>/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25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107" y="2060848"/>
            <a:ext cx="878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628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A" altLang="fr-FR" sz="4000" b="1" dirty="0" smtClean="0">
                <a:latin typeface="Calibri" pitchFamily="34" charset="0"/>
              </a:rPr>
              <a:t>Merci de votre participation!</a:t>
            </a:r>
            <a:endParaRPr lang="fr-CA" altLang="fr-FR" sz="4000" b="1" dirty="0">
              <a:latin typeface="Calibri" pitchFamily="34" charset="0"/>
            </a:endParaRPr>
          </a:p>
        </p:txBody>
      </p:sp>
      <p:pic>
        <p:nvPicPr>
          <p:cNvPr id="12" name="Image 28" descr="signature+slogan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6"/>
          <a:stretch>
            <a:fillRect/>
          </a:stretch>
        </p:blipFill>
        <p:spPr bwMode="auto">
          <a:xfrm>
            <a:off x="378748" y="5589240"/>
            <a:ext cx="1600964" cy="105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27" y="1340767"/>
            <a:ext cx="5998178" cy="4176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0070C0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34725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85" y="219026"/>
            <a:ext cx="9566030" cy="6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800"/>
            <a:ext cx="4110856" cy="274057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" y="2893218"/>
            <a:ext cx="3684736" cy="29477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11" y="2182266"/>
            <a:ext cx="3943530" cy="29477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96" y="4434478"/>
            <a:ext cx="3893878" cy="29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4" y="216140"/>
            <a:ext cx="8646962" cy="187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986" y="263691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 smtClean="0">
                <a:solidFill>
                  <a:srgbClr val="000000"/>
                </a:solidFill>
                <a:latin typeface="Open Sans"/>
              </a:rPr>
              <a:t>1. Recueillir </a:t>
            </a:r>
            <a:r>
              <a:rPr lang="fr-CA" sz="3600" b="1" dirty="0">
                <a:solidFill>
                  <a:srgbClr val="000000"/>
                </a:solidFill>
                <a:latin typeface="Open Sans"/>
              </a:rPr>
              <a:t>les savoir-faire des organisations et des acteurs terrain</a:t>
            </a:r>
            <a:r>
              <a:rPr lang="fr-CA" sz="3600" b="1" dirty="0" smtClean="0">
                <a:solidFill>
                  <a:srgbClr val="000000"/>
                </a:solidFill>
                <a:latin typeface="Open Sans"/>
              </a:rPr>
              <a:t>… = </a:t>
            </a:r>
            <a:r>
              <a:rPr lang="fr-CA" sz="3600" b="1" dirty="0" smtClean="0">
                <a:solidFill>
                  <a:srgbClr val="0070C0"/>
                </a:solidFill>
                <a:latin typeface="Open Sans"/>
              </a:rPr>
              <a:t>34 fiches de stratégies</a:t>
            </a:r>
            <a:endParaRPr lang="fr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 l="20764" t="11842" r="42912" b="4326"/>
          <a:stretch>
            <a:fillRect/>
          </a:stretch>
        </p:blipFill>
        <p:spPr bwMode="auto">
          <a:xfrm rot="-420000">
            <a:off x="356269" y="31271"/>
            <a:ext cx="4896544" cy="63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>
            <a:off x="3694406" y="213372"/>
            <a:ext cx="5184576" cy="66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8493" y="2492896"/>
            <a:ext cx="84498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628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5250" indent="0" eaLnBrk="1" hangingPunct="1"/>
            <a:r>
              <a:rPr lang="fr-CA" sz="3600" b="1" dirty="0" smtClean="0"/>
              <a:t>2. Jumeler </a:t>
            </a:r>
            <a:r>
              <a:rPr lang="fr-CA" sz="3600" b="1" dirty="0"/>
              <a:t>ces savoirs pratiques à des savoirs théoriques</a:t>
            </a:r>
            <a:r>
              <a:rPr lang="fr-CA" sz="3600" b="1" dirty="0" smtClean="0"/>
              <a:t>… = </a:t>
            </a:r>
            <a:r>
              <a:rPr lang="fr-CA" sz="3600" b="1" dirty="0" smtClean="0">
                <a:solidFill>
                  <a:srgbClr val="0070C0"/>
                </a:solidFill>
              </a:rPr>
              <a:t>Cahier sur les facteurs de réussite</a:t>
            </a:r>
            <a:endParaRPr lang="fr-CA" alt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24" y="216140"/>
            <a:ext cx="8646962" cy="18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764704"/>
            <a:ext cx="7560840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00000">
            <a:off x="1348593" y="-29208"/>
            <a:ext cx="6662838" cy="8450894"/>
          </a:xfrm>
          <a:prstGeom prst="rect">
            <a:avLst/>
          </a:prstGeom>
        </p:spPr>
      </p:pic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62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4" y="216140"/>
            <a:ext cx="8646962" cy="1875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986" y="26369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 smtClean="0">
                <a:latin typeface="Open Sans"/>
              </a:rPr>
              <a:t>3. Mettre </a:t>
            </a:r>
            <a:r>
              <a:rPr lang="fr-CA" sz="3600" b="1" dirty="0">
                <a:latin typeface="Open Sans"/>
              </a:rPr>
              <a:t>en place des </a:t>
            </a:r>
            <a:r>
              <a:rPr lang="fr-CA" sz="3600" b="1" dirty="0" smtClean="0">
                <a:latin typeface="Open Sans"/>
              </a:rPr>
              <a:t>moyens  </a:t>
            </a:r>
            <a:r>
              <a:rPr lang="fr-CA" sz="3600" b="1" dirty="0">
                <a:latin typeface="Open Sans"/>
              </a:rPr>
              <a:t>de s’approprier ces savoirs de façon concrète</a:t>
            </a:r>
            <a:r>
              <a:rPr lang="fr-CA" sz="3600" b="1" dirty="0" smtClean="0">
                <a:latin typeface="Open Sans"/>
              </a:rPr>
              <a:t>… = </a:t>
            </a:r>
            <a:r>
              <a:rPr lang="fr-CA" sz="3600" b="1" dirty="0" smtClean="0">
                <a:solidFill>
                  <a:srgbClr val="0070C0"/>
                </a:solidFill>
                <a:latin typeface="Open Sans"/>
              </a:rPr>
              <a:t>guide d’animation de la Démarche </a:t>
            </a:r>
            <a:r>
              <a:rPr lang="fr-CA" sz="3600" b="1" i="1" dirty="0" smtClean="0">
                <a:solidFill>
                  <a:srgbClr val="0070C0"/>
                </a:solidFill>
                <a:latin typeface="Open Sans"/>
              </a:rPr>
              <a:t>Constellation</a:t>
            </a:r>
            <a:endParaRPr lang="fr-CA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764704"/>
            <a:ext cx="7560840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-120000">
            <a:off x="2159645" y="-9464"/>
            <a:ext cx="6545152" cy="6835788"/>
            <a:chOff x="-641" y="166"/>
            <a:chExt cx="3896" cy="4069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3" y="402"/>
              <a:ext cx="2672" cy="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">
              <a:off x="-641" y="166"/>
              <a:ext cx="3208" cy="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53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112</Words>
  <Application>Microsoft Office PowerPoint</Application>
  <PresentationFormat>Affichage à l'écran (4:3)</PresentationFormat>
  <Paragraphs>29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MS Mincho</vt:lpstr>
      <vt:lpstr>Open Sans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www.projetconstellation.com     </vt:lpstr>
      <vt:lpstr>http://agirtot.org/ 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</dc:creator>
  <cp:lastModifiedBy>Isabelle Dubois</cp:lastModifiedBy>
  <cp:revision>598</cp:revision>
  <cp:lastPrinted>2015-10-29T19:21:47Z</cp:lastPrinted>
  <dcterms:created xsi:type="dcterms:W3CDTF">2015-09-30T15:28:38Z</dcterms:created>
  <dcterms:modified xsi:type="dcterms:W3CDTF">2018-11-29T15:55:27Z</dcterms:modified>
</cp:coreProperties>
</file>