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handoutMasterIdLst>
    <p:handoutMasterId r:id="rId13"/>
  </p:handoutMasterIdLst>
  <p:sldIdLst>
    <p:sldId id="256" r:id="rId2"/>
    <p:sldId id="314" r:id="rId3"/>
    <p:sldId id="281" r:id="rId4"/>
    <p:sldId id="282" r:id="rId5"/>
    <p:sldId id="266" r:id="rId6"/>
    <p:sldId id="318" r:id="rId7"/>
    <p:sldId id="301" r:id="rId8"/>
    <p:sldId id="320" r:id="rId9"/>
    <p:sldId id="303" r:id="rId10"/>
    <p:sldId id="305" r:id="rId11"/>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ce Lucile Pentecote" initials="C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D6BD00"/>
    <a:srgbClr val="B8A200"/>
    <a:srgbClr val="F3D400"/>
    <a:srgbClr val="625D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06" autoAdjust="0"/>
    <p:restoredTop sz="77759" autoAdjust="0"/>
  </p:normalViewPr>
  <p:slideViewPr>
    <p:cSldViewPr snapToGrid="0">
      <p:cViewPr varScale="1">
        <p:scale>
          <a:sx n="69" d="100"/>
          <a:sy n="69" d="100"/>
        </p:scale>
        <p:origin x="1301" y="67"/>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34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E708B-0D9A-4258-81F6-4B8060ED9A1C}"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fr-CA"/>
        </a:p>
      </dgm:t>
    </dgm:pt>
    <dgm:pt modelId="{6015B24F-49B9-4B18-BF56-ED6F93444B1A}">
      <dgm:prSet phldrT="[Texte]"/>
      <dgm:spPr/>
      <dgm:t>
        <a:bodyPr/>
        <a:lstStyle/>
        <a:p>
          <a:r>
            <a:rPr lang="fr-CA" dirty="0" smtClean="0">
              <a:effectLst>
                <a:outerShdw blurRad="38100" dist="38100" dir="2700000" algn="tl">
                  <a:srgbClr val="000000">
                    <a:alpha val="43137"/>
                  </a:srgbClr>
                </a:outerShdw>
              </a:effectLst>
            </a:rPr>
            <a:t>Partager, recevoir et s’entraider </a:t>
          </a:r>
          <a:endParaRPr lang="fr-CA" dirty="0">
            <a:effectLst>
              <a:outerShdw blurRad="38100" dist="38100" dir="2700000" algn="tl">
                <a:srgbClr val="000000">
                  <a:alpha val="43137"/>
                </a:srgbClr>
              </a:outerShdw>
            </a:effectLst>
          </a:endParaRPr>
        </a:p>
      </dgm:t>
    </dgm:pt>
    <dgm:pt modelId="{0F7760E0-5C1D-4010-8604-913AC02BA216}" type="parTrans" cxnId="{C85D890F-D069-4779-BB62-1395F66CD6D3}">
      <dgm:prSet/>
      <dgm:spPr/>
      <dgm:t>
        <a:bodyPr/>
        <a:lstStyle/>
        <a:p>
          <a:endParaRPr lang="fr-CA"/>
        </a:p>
      </dgm:t>
    </dgm:pt>
    <dgm:pt modelId="{FB82ACDD-C436-45CF-B490-64296BD35112}" type="sibTrans" cxnId="{C85D890F-D069-4779-BB62-1395F66CD6D3}">
      <dgm:prSet/>
      <dgm:spPr/>
      <dgm:t>
        <a:bodyPr/>
        <a:lstStyle/>
        <a:p>
          <a:endParaRPr lang="fr-CA"/>
        </a:p>
      </dgm:t>
    </dgm:pt>
    <dgm:pt modelId="{DB8C904C-E2D2-4594-A640-8F095D238A3B}">
      <dgm:prSet phldrT="[Texte]"/>
      <dgm:spPr/>
      <dgm:t>
        <a:bodyPr/>
        <a:lstStyle/>
        <a:p>
          <a:pPr>
            <a:lnSpc>
              <a:spcPct val="100000"/>
            </a:lnSpc>
            <a:spcAft>
              <a:spcPts val="0"/>
            </a:spcAft>
          </a:pPr>
          <a:r>
            <a:rPr lang="fr-CA" dirty="0" smtClean="0">
              <a:effectLst>
                <a:outerShdw blurRad="38100" dist="38100" dir="2700000" algn="tl">
                  <a:srgbClr val="000000">
                    <a:alpha val="43137"/>
                  </a:srgbClr>
                </a:outerShdw>
              </a:effectLst>
            </a:rPr>
            <a:t>Prendre confiance dans son rôle de père</a:t>
          </a:r>
        </a:p>
        <a:p>
          <a:pPr>
            <a:lnSpc>
              <a:spcPct val="100000"/>
            </a:lnSpc>
            <a:spcAft>
              <a:spcPts val="0"/>
            </a:spcAft>
          </a:pPr>
          <a:r>
            <a:rPr lang="fr-CA" dirty="0" smtClean="0">
              <a:effectLst>
                <a:outerShdw blurRad="38100" dist="38100" dir="2700000" algn="tl">
                  <a:srgbClr val="000000">
                    <a:alpha val="43137"/>
                  </a:srgbClr>
                </a:outerShdw>
              </a:effectLst>
            </a:rPr>
            <a:t>Se sentir compétent</a:t>
          </a:r>
          <a:endParaRPr lang="fr-CA" dirty="0">
            <a:effectLst>
              <a:outerShdw blurRad="38100" dist="38100" dir="2700000" algn="tl">
                <a:srgbClr val="000000">
                  <a:alpha val="43137"/>
                </a:srgbClr>
              </a:outerShdw>
            </a:effectLst>
          </a:endParaRPr>
        </a:p>
      </dgm:t>
    </dgm:pt>
    <dgm:pt modelId="{D4782E56-2101-421C-8874-24D28FB4CE2A}" type="parTrans" cxnId="{6B972CAA-5B32-42EC-984C-9F713667BC09}">
      <dgm:prSet/>
      <dgm:spPr/>
      <dgm:t>
        <a:bodyPr/>
        <a:lstStyle/>
        <a:p>
          <a:endParaRPr lang="fr-CA"/>
        </a:p>
      </dgm:t>
    </dgm:pt>
    <dgm:pt modelId="{785FDAA7-81CA-4C8F-A14E-9B05B3D98EC4}" type="sibTrans" cxnId="{6B972CAA-5B32-42EC-984C-9F713667BC09}">
      <dgm:prSet/>
      <dgm:spPr/>
      <dgm:t>
        <a:bodyPr/>
        <a:lstStyle/>
        <a:p>
          <a:endParaRPr lang="fr-CA"/>
        </a:p>
      </dgm:t>
    </dgm:pt>
    <dgm:pt modelId="{D1D653ED-143A-4130-9497-98DC36C576D8}">
      <dgm:prSet phldrT="[Texte]"/>
      <dgm:spPr/>
      <dgm:t>
        <a:bodyPr/>
        <a:lstStyle/>
        <a:p>
          <a:pPr>
            <a:lnSpc>
              <a:spcPct val="90000"/>
            </a:lnSpc>
            <a:spcAft>
              <a:spcPts val="0"/>
            </a:spcAft>
          </a:pPr>
          <a:r>
            <a:rPr lang="fr-CA" dirty="0" smtClean="0">
              <a:effectLst>
                <a:outerShdw blurRad="38100" dist="38100" dir="2700000" algn="tl">
                  <a:srgbClr val="000000">
                    <a:alpha val="43137"/>
                  </a:srgbClr>
                </a:outerShdw>
              </a:effectLst>
            </a:rPr>
            <a:t>Prendre plaisir à être père</a:t>
          </a:r>
        </a:p>
        <a:p>
          <a:pPr>
            <a:lnSpc>
              <a:spcPct val="100000"/>
            </a:lnSpc>
            <a:spcAft>
              <a:spcPts val="0"/>
            </a:spcAft>
          </a:pPr>
          <a:r>
            <a:rPr lang="fr-CA" dirty="0" smtClean="0">
              <a:effectLst>
                <a:outerShdw blurRad="38100" dist="38100" dir="2700000" algn="tl">
                  <a:srgbClr val="000000">
                    <a:alpha val="43137"/>
                  </a:srgbClr>
                </a:outerShdw>
              </a:effectLst>
            </a:rPr>
            <a:t>Affirmer sa paternité et se donner son droit de parole</a:t>
          </a:r>
          <a:endParaRPr lang="fr-CA" dirty="0">
            <a:effectLst>
              <a:outerShdw blurRad="38100" dist="38100" dir="2700000" algn="tl">
                <a:srgbClr val="000000">
                  <a:alpha val="43137"/>
                </a:srgbClr>
              </a:outerShdw>
            </a:effectLst>
          </a:endParaRPr>
        </a:p>
      </dgm:t>
    </dgm:pt>
    <dgm:pt modelId="{FC189489-6BBB-4515-BB7E-98A14857834C}" type="parTrans" cxnId="{C4172A3E-1B74-449F-A0EB-99C260A52714}">
      <dgm:prSet/>
      <dgm:spPr/>
      <dgm:t>
        <a:bodyPr/>
        <a:lstStyle/>
        <a:p>
          <a:endParaRPr lang="fr-CA"/>
        </a:p>
      </dgm:t>
    </dgm:pt>
    <dgm:pt modelId="{976FE09F-8226-47AA-AE11-6AB0FA544F0C}" type="sibTrans" cxnId="{C4172A3E-1B74-449F-A0EB-99C260A52714}">
      <dgm:prSet/>
      <dgm:spPr/>
      <dgm:t>
        <a:bodyPr/>
        <a:lstStyle/>
        <a:p>
          <a:endParaRPr lang="fr-CA"/>
        </a:p>
      </dgm:t>
    </dgm:pt>
    <dgm:pt modelId="{60A4089F-C858-4DF7-A034-8E1B5542DC2B}" type="pres">
      <dgm:prSet presAssocID="{80DE708B-0D9A-4258-81F6-4B8060ED9A1C}" presName="Name0" presStyleCnt="0">
        <dgm:presLayoutVars>
          <dgm:chMax val="7"/>
          <dgm:chPref val="7"/>
          <dgm:dir/>
        </dgm:presLayoutVars>
      </dgm:prSet>
      <dgm:spPr/>
      <dgm:t>
        <a:bodyPr/>
        <a:lstStyle/>
        <a:p>
          <a:endParaRPr lang="fr-CA"/>
        </a:p>
      </dgm:t>
    </dgm:pt>
    <dgm:pt modelId="{D2923ACE-37D4-4937-98BB-3DD481B0D58C}" type="pres">
      <dgm:prSet presAssocID="{80DE708B-0D9A-4258-81F6-4B8060ED9A1C}" presName="Name1" presStyleCnt="0"/>
      <dgm:spPr/>
    </dgm:pt>
    <dgm:pt modelId="{40F3298A-9F93-46EE-97D3-CAF0B354D822}" type="pres">
      <dgm:prSet presAssocID="{80DE708B-0D9A-4258-81F6-4B8060ED9A1C}" presName="cycle" presStyleCnt="0"/>
      <dgm:spPr/>
    </dgm:pt>
    <dgm:pt modelId="{3A0F62D1-7F22-4092-89A1-0CF1B70F4E4B}" type="pres">
      <dgm:prSet presAssocID="{80DE708B-0D9A-4258-81F6-4B8060ED9A1C}" presName="srcNode" presStyleLbl="node1" presStyleIdx="0" presStyleCnt="3"/>
      <dgm:spPr/>
    </dgm:pt>
    <dgm:pt modelId="{B9DEF577-1FDC-4733-AC91-A9680920378F}" type="pres">
      <dgm:prSet presAssocID="{80DE708B-0D9A-4258-81F6-4B8060ED9A1C}" presName="conn" presStyleLbl="parChTrans1D2" presStyleIdx="0" presStyleCnt="1"/>
      <dgm:spPr/>
      <dgm:t>
        <a:bodyPr/>
        <a:lstStyle/>
        <a:p>
          <a:endParaRPr lang="fr-CA"/>
        </a:p>
      </dgm:t>
    </dgm:pt>
    <dgm:pt modelId="{2FC5DA6D-5940-4A06-A972-6ADD496EF9EB}" type="pres">
      <dgm:prSet presAssocID="{80DE708B-0D9A-4258-81F6-4B8060ED9A1C}" presName="extraNode" presStyleLbl="node1" presStyleIdx="0" presStyleCnt="3"/>
      <dgm:spPr/>
    </dgm:pt>
    <dgm:pt modelId="{242B1749-C58E-4FA0-8148-AA80AA06A062}" type="pres">
      <dgm:prSet presAssocID="{80DE708B-0D9A-4258-81F6-4B8060ED9A1C}" presName="dstNode" presStyleLbl="node1" presStyleIdx="0" presStyleCnt="3"/>
      <dgm:spPr/>
    </dgm:pt>
    <dgm:pt modelId="{8095CE9F-BD9A-4FA4-B1D4-96A91F66D5FF}" type="pres">
      <dgm:prSet presAssocID="{6015B24F-49B9-4B18-BF56-ED6F93444B1A}" presName="text_1" presStyleLbl="node1" presStyleIdx="0" presStyleCnt="3">
        <dgm:presLayoutVars>
          <dgm:bulletEnabled val="1"/>
        </dgm:presLayoutVars>
      </dgm:prSet>
      <dgm:spPr/>
      <dgm:t>
        <a:bodyPr/>
        <a:lstStyle/>
        <a:p>
          <a:endParaRPr lang="fr-CA"/>
        </a:p>
      </dgm:t>
    </dgm:pt>
    <dgm:pt modelId="{06D7CA12-CB6D-4DA7-8282-132B079B4392}" type="pres">
      <dgm:prSet presAssocID="{6015B24F-49B9-4B18-BF56-ED6F93444B1A}" presName="accent_1" presStyleCnt="0"/>
      <dgm:spPr/>
    </dgm:pt>
    <dgm:pt modelId="{F2C2ECC0-755F-4CD3-B44D-1D3B8E6555DA}" type="pres">
      <dgm:prSet presAssocID="{6015B24F-49B9-4B18-BF56-ED6F93444B1A}" presName="accentRepeatNode" presStyleLbl="solidFgAcc1" presStyleIdx="0" presStyleCnt="3" custLinFactNeighborX="1024" custLinFactNeighborY="0"/>
      <dgm:spPr/>
    </dgm:pt>
    <dgm:pt modelId="{2D2FF7DB-6AFD-4F6B-B067-DF6ADFBFC8A0}" type="pres">
      <dgm:prSet presAssocID="{DB8C904C-E2D2-4594-A640-8F095D238A3B}" presName="text_2" presStyleLbl="node1" presStyleIdx="1" presStyleCnt="3">
        <dgm:presLayoutVars>
          <dgm:bulletEnabled val="1"/>
        </dgm:presLayoutVars>
      </dgm:prSet>
      <dgm:spPr/>
      <dgm:t>
        <a:bodyPr/>
        <a:lstStyle/>
        <a:p>
          <a:endParaRPr lang="fr-CA"/>
        </a:p>
      </dgm:t>
    </dgm:pt>
    <dgm:pt modelId="{AD1D950B-CB17-4792-98D6-DFC633FEABAC}" type="pres">
      <dgm:prSet presAssocID="{DB8C904C-E2D2-4594-A640-8F095D238A3B}" presName="accent_2" presStyleCnt="0"/>
      <dgm:spPr/>
    </dgm:pt>
    <dgm:pt modelId="{5464090D-70EB-4AFF-B15D-F21C435BCB3B}" type="pres">
      <dgm:prSet presAssocID="{DB8C904C-E2D2-4594-A640-8F095D238A3B}" presName="accentRepeatNode" presStyleLbl="solidFgAcc1" presStyleIdx="1" presStyleCnt="3"/>
      <dgm:spPr/>
    </dgm:pt>
    <dgm:pt modelId="{03E3437E-4F17-4F6E-8C79-B566077353FD}" type="pres">
      <dgm:prSet presAssocID="{D1D653ED-143A-4130-9497-98DC36C576D8}" presName="text_3" presStyleLbl="node1" presStyleIdx="2" presStyleCnt="3">
        <dgm:presLayoutVars>
          <dgm:bulletEnabled val="1"/>
        </dgm:presLayoutVars>
      </dgm:prSet>
      <dgm:spPr/>
      <dgm:t>
        <a:bodyPr/>
        <a:lstStyle/>
        <a:p>
          <a:endParaRPr lang="fr-CA"/>
        </a:p>
      </dgm:t>
    </dgm:pt>
    <dgm:pt modelId="{FC3DB049-4F16-46AD-BF09-0A75E6EACAD1}" type="pres">
      <dgm:prSet presAssocID="{D1D653ED-143A-4130-9497-98DC36C576D8}" presName="accent_3" presStyleCnt="0"/>
      <dgm:spPr/>
    </dgm:pt>
    <dgm:pt modelId="{B0AC0502-41B2-425F-A3EC-7DD127994742}" type="pres">
      <dgm:prSet presAssocID="{D1D653ED-143A-4130-9497-98DC36C576D8}" presName="accentRepeatNode" presStyleLbl="solidFgAcc1" presStyleIdx="2" presStyleCnt="3"/>
      <dgm:spPr/>
    </dgm:pt>
  </dgm:ptLst>
  <dgm:cxnLst>
    <dgm:cxn modelId="{C85D890F-D069-4779-BB62-1395F66CD6D3}" srcId="{80DE708B-0D9A-4258-81F6-4B8060ED9A1C}" destId="{6015B24F-49B9-4B18-BF56-ED6F93444B1A}" srcOrd="0" destOrd="0" parTransId="{0F7760E0-5C1D-4010-8604-913AC02BA216}" sibTransId="{FB82ACDD-C436-45CF-B490-64296BD35112}"/>
    <dgm:cxn modelId="{B08CA3D3-FC5F-493C-A03A-BAEF2AA3CD89}" type="presOf" srcId="{DB8C904C-E2D2-4594-A640-8F095D238A3B}" destId="{2D2FF7DB-6AFD-4F6B-B067-DF6ADFBFC8A0}" srcOrd="0" destOrd="0" presId="urn:microsoft.com/office/officeart/2008/layout/VerticalCurvedList"/>
    <dgm:cxn modelId="{6B972CAA-5B32-42EC-984C-9F713667BC09}" srcId="{80DE708B-0D9A-4258-81F6-4B8060ED9A1C}" destId="{DB8C904C-E2D2-4594-A640-8F095D238A3B}" srcOrd="1" destOrd="0" parTransId="{D4782E56-2101-421C-8874-24D28FB4CE2A}" sibTransId="{785FDAA7-81CA-4C8F-A14E-9B05B3D98EC4}"/>
    <dgm:cxn modelId="{0F9E83FD-F5E0-40ED-8DC9-034165BB7F31}" type="presOf" srcId="{6015B24F-49B9-4B18-BF56-ED6F93444B1A}" destId="{8095CE9F-BD9A-4FA4-B1D4-96A91F66D5FF}" srcOrd="0" destOrd="0" presId="urn:microsoft.com/office/officeart/2008/layout/VerticalCurvedList"/>
    <dgm:cxn modelId="{0ADC0810-40C1-4EBB-A59C-7710F8B11A55}" type="presOf" srcId="{FB82ACDD-C436-45CF-B490-64296BD35112}" destId="{B9DEF577-1FDC-4733-AC91-A9680920378F}" srcOrd="0" destOrd="0" presId="urn:microsoft.com/office/officeart/2008/layout/VerticalCurvedList"/>
    <dgm:cxn modelId="{892CA4F9-0470-4593-BF56-86B598F0ABD8}" type="presOf" srcId="{D1D653ED-143A-4130-9497-98DC36C576D8}" destId="{03E3437E-4F17-4F6E-8C79-B566077353FD}" srcOrd="0" destOrd="0" presId="urn:microsoft.com/office/officeart/2008/layout/VerticalCurvedList"/>
    <dgm:cxn modelId="{5D1D33F5-9A10-4E1A-9D9C-F10421EF8216}" type="presOf" srcId="{80DE708B-0D9A-4258-81F6-4B8060ED9A1C}" destId="{60A4089F-C858-4DF7-A034-8E1B5542DC2B}" srcOrd="0" destOrd="0" presId="urn:microsoft.com/office/officeart/2008/layout/VerticalCurvedList"/>
    <dgm:cxn modelId="{C4172A3E-1B74-449F-A0EB-99C260A52714}" srcId="{80DE708B-0D9A-4258-81F6-4B8060ED9A1C}" destId="{D1D653ED-143A-4130-9497-98DC36C576D8}" srcOrd="2" destOrd="0" parTransId="{FC189489-6BBB-4515-BB7E-98A14857834C}" sibTransId="{976FE09F-8226-47AA-AE11-6AB0FA544F0C}"/>
    <dgm:cxn modelId="{70DFFB2A-9D51-40E5-9B17-F72A09F7544B}" type="presParOf" srcId="{60A4089F-C858-4DF7-A034-8E1B5542DC2B}" destId="{D2923ACE-37D4-4937-98BB-3DD481B0D58C}" srcOrd="0" destOrd="0" presId="urn:microsoft.com/office/officeart/2008/layout/VerticalCurvedList"/>
    <dgm:cxn modelId="{B3233213-C047-4C06-8A5B-C220F6454CDD}" type="presParOf" srcId="{D2923ACE-37D4-4937-98BB-3DD481B0D58C}" destId="{40F3298A-9F93-46EE-97D3-CAF0B354D822}" srcOrd="0" destOrd="0" presId="urn:microsoft.com/office/officeart/2008/layout/VerticalCurvedList"/>
    <dgm:cxn modelId="{E4C1653B-9370-4B74-829F-2AC3729C7DD3}" type="presParOf" srcId="{40F3298A-9F93-46EE-97D3-CAF0B354D822}" destId="{3A0F62D1-7F22-4092-89A1-0CF1B70F4E4B}" srcOrd="0" destOrd="0" presId="urn:microsoft.com/office/officeart/2008/layout/VerticalCurvedList"/>
    <dgm:cxn modelId="{AF5D0662-2BA1-4ECE-8BE7-61F2F9C0A1CD}" type="presParOf" srcId="{40F3298A-9F93-46EE-97D3-CAF0B354D822}" destId="{B9DEF577-1FDC-4733-AC91-A9680920378F}" srcOrd="1" destOrd="0" presId="urn:microsoft.com/office/officeart/2008/layout/VerticalCurvedList"/>
    <dgm:cxn modelId="{30888A8A-380C-48EF-ADF2-D868E95B12C7}" type="presParOf" srcId="{40F3298A-9F93-46EE-97D3-CAF0B354D822}" destId="{2FC5DA6D-5940-4A06-A972-6ADD496EF9EB}" srcOrd="2" destOrd="0" presId="urn:microsoft.com/office/officeart/2008/layout/VerticalCurvedList"/>
    <dgm:cxn modelId="{4DD29F01-B098-4BE4-A417-A1195A043307}" type="presParOf" srcId="{40F3298A-9F93-46EE-97D3-CAF0B354D822}" destId="{242B1749-C58E-4FA0-8148-AA80AA06A062}" srcOrd="3" destOrd="0" presId="urn:microsoft.com/office/officeart/2008/layout/VerticalCurvedList"/>
    <dgm:cxn modelId="{B999B476-89BD-4049-AFB1-60BE9BAC7ECD}" type="presParOf" srcId="{D2923ACE-37D4-4937-98BB-3DD481B0D58C}" destId="{8095CE9F-BD9A-4FA4-B1D4-96A91F66D5FF}" srcOrd="1" destOrd="0" presId="urn:microsoft.com/office/officeart/2008/layout/VerticalCurvedList"/>
    <dgm:cxn modelId="{39654128-AE84-4BC1-9131-1A7949D5B5A2}" type="presParOf" srcId="{D2923ACE-37D4-4937-98BB-3DD481B0D58C}" destId="{06D7CA12-CB6D-4DA7-8282-132B079B4392}" srcOrd="2" destOrd="0" presId="urn:microsoft.com/office/officeart/2008/layout/VerticalCurvedList"/>
    <dgm:cxn modelId="{79034009-E71D-43C5-9793-1972A4A658B2}" type="presParOf" srcId="{06D7CA12-CB6D-4DA7-8282-132B079B4392}" destId="{F2C2ECC0-755F-4CD3-B44D-1D3B8E6555DA}" srcOrd="0" destOrd="0" presId="urn:microsoft.com/office/officeart/2008/layout/VerticalCurvedList"/>
    <dgm:cxn modelId="{CC8D2F6B-03E5-46F6-A7CD-FF64AFDB3A62}" type="presParOf" srcId="{D2923ACE-37D4-4937-98BB-3DD481B0D58C}" destId="{2D2FF7DB-6AFD-4F6B-B067-DF6ADFBFC8A0}" srcOrd="3" destOrd="0" presId="urn:microsoft.com/office/officeart/2008/layout/VerticalCurvedList"/>
    <dgm:cxn modelId="{6D055E6F-BDDB-4B5A-A464-C22E04952CF5}" type="presParOf" srcId="{D2923ACE-37D4-4937-98BB-3DD481B0D58C}" destId="{AD1D950B-CB17-4792-98D6-DFC633FEABAC}" srcOrd="4" destOrd="0" presId="urn:microsoft.com/office/officeart/2008/layout/VerticalCurvedList"/>
    <dgm:cxn modelId="{6EF49340-AB76-408D-B895-39891A48068F}" type="presParOf" srcId="{AD1D950B-CB17-4792-98D6-DFC633FEABAC}" destId="{5464090D-70EB-4AFF-B15D-F21C435BCB3B}" srcOrd="0" destOrd="0" presId="urn:microsoft.com/office/officeart/2008/layout/VerticalCurvedList"/>
    <dgm:cxn modelId="{C6A65DAC-DE6A-4D32-9E1D-F62FD34EBB26}" type="presParOf" srcId="{D2923ACE-37D4-4937-98BB-3DD481B0D58C}" destId="{03E3437E-4F17-4F6E-8C79-B566077353FD}" srcOrd="5" destOrd="0" presId="urn:microsoft.com/office/officeart/2008/layout/VerticalCurvedList"/>
    <dgm:cxn modelId="{EDB74D30-0184-43ED-A113-3DAE5B4D0F46}" type="presParOf" srcId="{D2923ACE-37D4-4937-98BB-3DD481B0D58C}" destId="{FC3DB049-4F16-46AD-BF09-0A75E6EACAD1}" srcOrd="6" destOrd="0" presId="urn:microsoft.com/office/officeart/2008/layout/VerticalCurvedList"/>
    <dgm:cxn modelId="{CE8E1C36-2CA6-499C-8415-36C49A60C2E8}" type="presParOf" srcId="{FC3DB049-4F16-46AD-BF09-0A75E6EACAD1}" destId="{B0AC0502-41B2-425F-A3EC-7DD12799474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EF577-1FDC-4733-AC91-A9680920378F}">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95CE9F-BD9A-4FA4-B1D4-96A91F66D5FF}">
      <dsp:nvSpPr>
        <dsp:cNvPr id="0" name=""/>
        <dsp:cNvSpPr/>
      </dsp:nvSpPr>
      <dsp:spPr>
        <a:xfrm>
          <a:off x="564979" y="406400"/>
          <a:ext cx="6788165" cy="81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5160" tIns="55880" rIns="55880" bIns="55880" numCol="1" spcCol="1270" anchor="ctr" anchorCtr="0">
          <a:noAutofit/>
        </a:bodyPr>
        <a:lstStyle/>
        <a:p>
          <a:pPr lvl="0" algn="l" defTabSz="977900">
            <a:lnSpc>
              <a:spcPct val="90000"/>
            </a:lnSpc>
            <a:spcBef>
              <a:spcPct val="0"/>
            </a:spcBef>
            <a:spcAft>
              <a:spcPct val="35000"/>
            </a:spcAft>
          </a:pPr>
          <a:r>
            <a:rPr lang="fr-CA" sz="2200" kern="1200" dirty="0" smtClean="0">
              <a:effectLst>
                <a:outerShdw blurRad="38100" dist="38100" dir="2700000" algn="tl">
                  <a:srgbClr val="000000">
                    <a:alpha val="43137"/>
                  </a:srgbClr>
                </a:outerShdw>
              </a:effectLst>
            </a:rPr>
            <a:t>Partager, recevoir et s’entraider </a:t>
          </a:r>
          <a:endParaRPr lang="fr-CA" sz="2200" kern="1200" dirty="0">
            <a:effectLst>
              <a:outerShdw blurRad="38100" dist="38100" dir="2700000" algn="tl">
                <a:srgbClr val="000000">
                  <a:alpha val="43137"/>
                </a:srgbClr>
              </a:outerShdw>
            </a:effectLst>
          </a:endParaRPr>
        </a:p>
      </dsp:txBody>
      <dsp:txXfrm>
        <a:off x="564979" y="406400"/>
        <a:ext cx="6788165" cy="812800"/>
      </dsp:txXfrm>
    </dsp:sp>
    <dsp:sp modelId="{F2C2ECC0-755F-4CD3-B44D-1D3B8E6555DA}">
      <dsp:nvSpPr>
        <dsp:cNvPr id="0" name=""/>
        <dsp:cNvSpPr/>
      </dsp:nvSpPr>
      <dsp:spPr>
        <a:xfrm>
          <a:off x="67383" y="304800"/>
          <a:ext cx="1016000" cy="101600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D2FF7DB-6AFD-4F6B-B067-DF6ADFBFC8A0}">
      <dsp:nvSpPr>
        <dsp:cNvPr id="0" name=""/>
        <dsp:cNvSpPr/>
      </dsp:nvSpPr>
      <dsp:spPr>
        <a:xfrm>
          <a:off x="860432" y="1625599"/>
          <a:ext cx="6492712" cy="81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5160" tIns="55880" rIns="55880" bIns="55880" numCol="1" spcCol="1270" anchor="ctr" anchorCtr="0">
          <a:noAutofit/>
        </a:bodyPr>
        <a:lstStyle/>
        <a:p>
          <a:pPr lvl="0" algn="l" defTabSz="977900">
            <a:lnSpc>
              <a:spcPct val="100000"/>
            </a:lnSpc>
            <a:spcBef>
              <a:spcPct val="0"/>
            </a:spcBef>
            <a:spcAft>
              <a:spcPts val="0"/>
            </a:spcAft>
          </a:pPr>
          <a:r>
            <a:rPr lang="fr-CA" sz="2200" kern="1200" dirty="0" smtClean="0">
              <a:effectLst>
                <a:outerShdw blurRad="38100" dist="38100" dir="2700000" algn="tl">
                  <a:srgbClr val="000000">
                    <a:alpha val="43137"/>
                  </a:srgbClr>
                </a:outerShdw>
              </a:effectLst>
            </a:rPr>
            <a:t>Prendre confiance dans son rôle de père</a:t>
          </a:r>
        </a:p>
        <a:p>
          <a:pPr lvl="0" algn="l" defTabSz="977900">
            <a:lnSpc>
              <a:spcPct val="100000"/>
            </a:lnSpc>
            <a:spcBef>
              <a:spcPct val="0"/>
            </a:spcBef>
            <a:spcAft>
              <a:spcPts val="0"/>
            </a:spcAft>
          </a:pPr>
          <a:r>
            <a:rPr lang="fr-CA" sz="2200" kern="1200" dirty="0" smtClean="0">
              <a:effectLst>
                <a:outerShdw blurRad="38100" dist="38100" dir="2700000" algn="tl">
                  <a:srgbClr val="000000">
                    <a:alpha val="43137"/>
                  </a:srgbClr>
                </a:outerShdw>
              </a:effectLst>
            </a:rPr>
            <a:t>Se sentir compétent</a:t>
          </a:r>
          <a:endParaRPr lang="fr-CA" sz="2200" kern="1200" dirty="0">
            <a:effectLst>
              <a:outerShdw blurRad="38100" dist="38100" dir="2700000" algn="tl">
                <a:srgbClr val="000000">
                  <a:alpha val="43137"/>
                </a:srgbClr>
              </a:outerShdw>
            </a:effectLst>
          </a:endParaRPr>
        </a:p>
      </dsp:txBody>
      <dsp:txXfrm>
        <a:off x="860432" y="1625599"/>
        <a:ext cx="6492712" cy="812800"/>
      </dsp:txXfrm>
    </dsp:sp>
    <dsp:sp modelId="{5464090D-70EB-4AFF-B15D-F21C435BCB3B}">
      <dsp:nvSpPr>
        <dsp:cNvPr id="0" name=""/>
        <dsp:cNvSpPr/>
      </dsp:nvSpPr>
      <dsp:spPr>
        <a:xfrm>
          <a:off x="352432" y="1523999"/>
          <a:ext cx="1016000" cy="101600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E3437E-4F17-4F6E-8C79-B566077353FD}">
      <dsp:nvSpPr>
        <dsp:cNvPr id="0" name=""/>
        <dsp:cNvSpPr/>
      </dsp:nvSpPr>
      <dsp:spPr>
        <a:xfrm>
          <a:off x="564979" y="2844800"/>
          <a:ext cx="6788165" cy="81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5160" tIns="55880" rIns="55880" bIns="55880" numCol="1" spcCol="1270" anchor="ctr" anchorCtr="0">
          <a:noAutofit/>
        </a:bodyPr>
        <a:lstStyle/>
        <a:p>
          <a:pPr lvl="0" algn="l" defTabSz="977900">
            <a:lnSpc>
              <a:spcPct val="90000"/>
            </a:lnSpc>
            <a:spcBef>
              <a:spcPct val="0"/>
            </a:spcBef>
            <a:spcAft>
              <a:spcPts val="0"/>
            </a:spcAft>
          </a:pPr>
          <a:r>
            <a:rPr lang="fr-CA" sz="2200" kern="1200" dirty="0" smtClean="0">
              <a:effectLst>
                <a:outerShdw blurRad="38100" dist="38100" dir="2700000" algn="tl">
                  <a:srgbClr val="000000">
                    <a:alpha val="43137"/>
                  </a:srgbClr>
                </a:outerShdw>
              </a:effectLst>
            </a:rPr>
            <a:t>Prendre plaisir à être père</a:t>
          </a:r>
        </a:p>
        <a:p>
          <a:pPr lvl="0" algn="l" defTabSz="977900">
            <a:lnSpc>
              <a:spcPct val="100000"/>
            </a:lnSpc>
            <a:spcBef>
              <a:spcPct val="0"/>
            </a:spcBef>
            <a:spcAft>
              <a:spcPts val="0"/>
            </a:spcAft>
          </a:pPr>
          <a:r>
            <a:rPr lang="fr-CA" sz="2200" kern="1200" dirty="0" smtClean="0">
              <a:effectLst>
                <a:outerShdw blurRad="38100" dist="38100" dir="2700000" algn="tl">
                  <a:srgbClr val="000000">
                    <a:alpha val="43137"/>
                  </a:srgbClr>
                </a:outerShdw>
              </a:effectLst>
            </a:rPr>
            <a:t>Affirmer sa paternité et se donner son droit de parole</a:t>
          </a:r>
          <a:endParaRPr lang="fr-CA" sz="2200" kern="1200" dirty="0">
            <a:effectLst>
              <a:outerShdw blurRad="38100" dist="38100" dir="2700000" algn="tl">
                <a:srgbClr val="000000">
                  <a:alpha val="43137"/>
                </a:srgbClr>
              </a:outerShdw>
            </a:effectLst>
          </a:endParaRPr>
        </a:p>
      </dsp:txBody>
      <dsp:txXfrm>
        <a:off x="564979" y="2844800"/>
        <a:ext cx="6788165" cy="812800"/>
      </dsp:txXfrm>
    </dsp:sp>
    <dsp:sp modelId="{B0AC0502-41B2-425F-A3EC-7DD127994742}">
      <dsp:nvSpPr>
        <dsp:cNvPr id="0" name=""/>
        <dsp:cNvSpPr/>
      </dsp:nvSpPr>
      <dsp:spPr>
        <a:xfrm>
          <a:off x="56979" y="2743200"/>
          <a:ext cx="1016000" cy="101600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E6D0B9-6E11-43BA-B20E-D9BACAF419B0}" type="datetimeFigureOut">
              <a:rPr lang="fr-CA" smtClean="0"/>
              <a:t>2018-12-03</a:t>
            </a:fld>
            <a:endParaRPr lang="fr-CA"/>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0AC90F-3AFE-4A2F-8036-622B1861EB69}" type="slidenum">
              <a:rPr lang="fr-CA" smtClean="0"/>
              <a:t>‹N°›</a:t>
            </a:fld>
            <a:endParaRPr lang="fr-CA"/>
          </a:p>
        </p:txBody>
      </p:sp>
      <p:pic>
        <p:nvPicPr>
          <p:cNvPr id="6" name="Espace réservé du contenu 3"/>
          <p:cNvPicPr>
            <a:picLocks noChangeAspect="1"/>
          </p:cNvPicPr>
          <p:nvPr/>
        </p:nvPicPr>
        <p:blipFill>
          <a:blip r:embed="rId2"/>
          <a:stretch>
            <a:fillRect/>
          </a:stretch>
        </p:blipFill>
        <p:spPr>
          <a:xfrm>
            <a:off x="7753975" y="5166000"/>
            <a:ext cx="1408348" cy="1692000"/>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4379" t="24092" r="27617" b="68181"/>
          <a:stretch/>
        </p:blipFill>
        <p:spPr>
          <a:xfrm>
            <a:off x="6223214" y="6426000"/>
            <a:ext cx="2939109" cy="432000"/>
          </a:xfrm>
          <a:prstGeom prst="rect">
            <a:avLst/>
          </a:prstGeom>
        </p:spPr>
      </p:pic>
    </p:spTree>
    <p:extLst>
      <p:ext uri="{BB962C8B-B14F-4D97-AF65-F5344CB8AC3E}">
        <p14:creationId xmlns:p14="http://schemas.microsoft.com/office/powerpoint/2010/main" val="110693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BDFEF4-E1E6-4937-9F52-E046A89A117B}" type="datetimeFigureOut">
              <a:rPr lang="fr-CA" smtClean="0"/>
              <a:t>2018-12-03</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814C7C-2161-4156-8AA2-4DDEF96D57D4}" type="slidenum">
              <a:rPr lang="fr-CA" smtClean="0"/>
              <a:t>‹N°›</a:t>
            </a:fld>
            <a:endParaRPr lang="fr-CA"/>
          </a:p>
        </p:txBody>
      </p:sp>
    </p:spTree>
    <p:extLst>
      <p:ext uri="{BB962C8B-B14F-4D97-AF65-F5344CB8AC3E}">
        <p14:creationId xmlns:p14="http://schemas.microsoft.com/office/powerpoint/2010/main" val="105808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t>1</a:t>
            </a:fld>
            <a:endParaRPr lang="fr-CA"/>
          </a:p>
        </p:txBody>
      </p:sp>
    </p:spTree>
    <p:extLst>
      <p:ext uri="{BB962C8B-B14F-4D97-AF65-F5344CB8AC3E}">
        <p14:creationId xmlns:p14="http://schemas.microsoft.com/office/powerpoint/2010/main" val="120722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Pour engager la période de questions </a:t>
            </a:r>
            <a:r>
              <a:rPr lang="fr-CA" dirty="0" smtClean="0"/>
              <a:t>:</a:t>
            </a:r>
          </a:p>
          <a:p>
            <a:endParaRPr lang="fr-CA" dirty="0"/>
          </a:p>
          <a:p>
            <a:pPr marL="171450" indent="-171450">
              <a:buFont typeface="Arial" panose="020B0604020202020204" pitchFamily="34" charset="0"/>
              <a:buChar char="•"/>
            </a:pPr>
            <a:r>
              <a:rPr lang="fr-CA" dirty="0"/>
              <a:t>Ont-ils des bons coups ou des expériences gagnantes à partager ?</a:t>
            </a:r>
          </a:p>
          <a:p>
            <a:pPr marL="171450" indent="-171450">
              <a:buFont typeface="Arial" panose="020B0604020202020204" pitchFamily="34" charset="0"/>
              <a:buChar char="•"/>
            </a:pPr>
            <a:r>
              <a:rPr lang="fr-CA" dirty="0"/>
              <a:t>Des collaborations existantes ou possibles institutionnel-communautaire ?</a:t>
            </a:r>
          </a:p>
          <a:p>
            <a:pPr marL="171450" indent="-171450">
              <a:buFont typeface="Arial" panose="020B0604020202020204" pitchFamily="34" charset="0"/>
              <a:buChar char="•"/>
            </a:pPr>
            <a:r>
              <a:rPr lang="fr-CA" dirty="0"/>
              <a:t>Des difficultés avec les pères et des modifications ou adaptations possibles de leur façon d’intervenir?</a:t>
            </a:r>
          </a:p>
          <a:p>
            <a:pPr marL="171450" indent="-171450">
              <a:buFont typeface="Arial" panose="020B0604020202020204" pitchFamily="34" charset="0"/>
              <a:buChar char="•"/>
            </a:pPr>
            <a:r>
              <a:rPr lang="fr-CA" dirty="0"/>
              <a:t>Une implantation de </a:t>
            </a:r>
            <a:r>
              <a:rPr lang="fr-CA" dirty="0" err="1"/>
              <a:t>VdP</a:t>
            </a:r>
            <a:r>
              <a:rPr lang="fr-CA" dirty="0"/>
              <a:t> dans leur milieu ?</a:t>
            </a:r>
          </a:p>
          <a:p>
            <a:endParaRPr lang="fr-CA" dirty="0"/>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t>10</a:t>
            </a:fld>
            <a:endParaRPr lang="fr-CA"/>
          </a:p>
        </p:txBody>
      </p:sp>
    </p:spTree>
    <p:extLst>
      <p:ext uri="{BB962C8B-B14F-4D97-AF65-F5344CB8AC3E}">
        <p14:creationId xmlns:p14="http://schemas.microsoft.com/office/powerpoint/2010/main" val="254230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solidFill>
                  <a:prstClr val="black"/>
                </a:solidFill>
              </a:rPr>
              <a:pPr/>
              <a:t>2</a:t>
            </a:fld>
            <a:endParaRPr lang="fr-CA">
              <a:solidFill>
                <a:prstClr val="black"/>
              </a:solidFill>
            </a:endParaRPr>
          </a:p>
        </p:txBody>
      </p:sp>
    </p:spTree>
    <p:extLst>
      <p:ext uri="{BB962C8B-B14F-4D97-AF65-F5344CB8AC3E}">
        <p14:creationId xmlns:p14="http://schemas.microsoft.com/office/powerpoint/2010/main" val="147372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61950" indent="-361950">
              <a:buClr>
                <a:srgbClr val="5B9BD5"/>
              </a:buClr>
              <a:buSzPct val="150000"/>
            </a:pPr>
            <a:r>
              <a:rPr lang="fr-CA" sz="1200" dirty="0" smtClean="0"/>
              <a:t>Théories à l’origine du programme : </a:t>
            </a:r>
          </a:p>
          <a:p>
            <a:pPr marL="627063" indent="184150" defTabSz="449263">
              <a:buSzPct val="80000"/>
              <a:buFont typeface="Courier New" panose="02070309020205020404" pitchFamily="49" charset="0"/>
              <a:buChar char="o"/>
            </a:pPr>
            <a:r>
              <a:rPr lang="fr-CA" sz="1200" dirty="0" smtClean="0"/>
              <a:t>	relation d’activation (D. Paquette)</a:t>
            </a:r>
          </a:p>
          <a:p>
            <a:pPr marL="627063" indent="269875" defTabSz="403225">
              <a:buSzPct val="80000"/>
              <a:buFont typeface="Courier New" panose="02070309020205020404" pitchFamily="49" charset="0"/>
              <a:buChar char="o"/>
            </a:pPr>
            <a:r>
              <a:rPr lang="fr-CA" sz="1200" dirty="0" smtClean="0"/>
              <a:t>relation d’attachement (J. Bowlby, M. Ainsworth)</a:t>
            </a:r>
          </a:p>
          <a:p>
            <a:pPr marL="0" indent="0">
              <a:buNone/>
            </a:pPr>
            <a:endParaRPr lang="fr-CA" sz="1100" dirty="0" smtClean="0"/>
          </a:p>
          <a:p>
            <a:pPr marL="361950" indent="-361950">
              <a:buClr>
                <a:srgbClr val="5B9BD5"/>
              </a:buClr>
              <a:buSzPct val="150000"/>
            </a:pPr>
            <a:r>
              <a:rPr lang="fr-CA" sz="1200" dirty="0" smtClean="0"/>
              <a:t>Principe de </a:t>
            </a:r>
            <a:r>
              <a:rPr lang="fr-CA" sz="1200" dirty="0" err="1" smtClean="0"/>
              <a:t>co</a:t>
            </a:r>
            <a:r>
              <a:rPr lang="fr-CA" sz="1200" dirty="0" smtClean="0"/>
              <a:t>-animation : </a:t>
            </a:r>
          </a:p>
          <a:p>
            <a:pPr marL="0" indent="0">
              <a:buNone/>
            </a:pPr>
            <a:r>
              <a:rPr lang="fr-CA" sz="1200" dirty="0" smtClean="0"/>
              <a:t>	dyade homme-femme  </a:t>
            </a:r>
          </a:p>
          <a:p>
            <a:pPr marL="0" indent="0">
              <a:buNone/>
            </a:pPr>
            <a:r>
              <a:rPr lang="fr-CA" sz="1200" dirty="0" smtClean="0"/>
              <a:t>	dyade institutionnelle-communautaire</a:t>
            </a:r>
          </a:p>
          <a:p>
            <a:endParaRPr lang="fr-CA" dirty="0"/>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t>3</a:t>
            </a:fld>
            <a:endParaRPr lang="fr-CA"/>
          </a:p>
        </p:txBody>
      </p:sp>
    </p:spTree>
    <p:extLst>
      <p:ext uri="{BB962C8B-B14F-4D97-AF65-F5344CB8AC3E}">
        <p14:creationId xmlns:p14="http://schemas.microsoft.com/office/powerpoint/2010/main" val="196133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t>4</a:t>
            </a:fld>
            <a:endParaRPr lang="fr-CA"/>
          </a:p>
        </p:txBody>
      </p:sp>
    </p:spTree>
    <p:extLst>
      <p:ext uri="{BB962C8B-B14F-4D97-AF65-F5344CB8AC3E}">
        <p14:creationId xmlns:p14="http://schemas.microsoft.com/office/powerpoint/2010/main" val="256921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1040" y="4483417"/>
            <a:ext cx="5608320" cy="4041458"/>
          </a:xfrm>
        </p:spPr>
        <p:txBody>
          <a:bodyPr/>
          <a:lstStyle/>
          <a:p>
            <a:r>
              <a:rPr lang="fr-CA" dirty="0" smtClean="0"/>
              <a:t>pour </a:t>
            </a:r>
            <a:r>
              <a:rPr lang="fr-CA" dirty="0"/>
              <a:t>L’ENFANT parce qu’il:</a:t>
            </a:r>
          </a:p>
          <a:p>
            <a:r>
              <a:rPr lang="fr-CA" dirty="0"/>
              <a:t>• Favorise son </a:t>
            </a:r>
            <a:r>
              <a:rPr lang="fr-CA" b="1" dirty="0"/>
              <a:t>développement cognitif, émotif et social</a:t>
            </a:r>
          </a:p>
          <a:p>
            <a:r>
              <a:rPr lang="fr-CA" dirty="0"/>
              <a:t>• Peut améliorer sa </a:t>
            </a:r>
            <a:r>
              <a:rPr lang="fr-CA" b="1" dirty="0"/>
              <a:t>sécurité économique</a:t>
            </a:r>
          </a:p>
          <a:p>
            <a:r>
              <a:rPr lang="fr-CA" dirty="0" smtClean="0"/>
              <a:t>• </a:t>
            </a:r>
            <a:r>
              <a:rPr lang="fr-CA" dirty="0"/>
              <a:t>Représente une ressource à considérer dans la planification du </a:t>
            </a:r>
            <a:r>
              <a:rPr lang="fr-CA" b="1" dirty="0"/>
              <a:t>projet de vie permanent de son enfant </a:t>
            </a:r>
            <a:endParaRPr lang="fr-CA" b="1" dirty="0" smtClean="0"/>
          </a:p>
          <a:p>
            <a:r>
              <a:rPr lang="fr-CA" dirty="0" smtClean="0"/>
              <a:t>• </a:t>
            </a:r>
            <a:r>
              <a:rPr lang="fr-CA" dirty="0"/>
              <a:t>Est associé à des retours plus fréquents et plus rapides dans sa famille naturelle lorsque l’enfant est placé</a:t>
            </a:r>
          </a:p>
          <a:p>
            <a:endParaRPr lang="fr-CA" dirty="0" smtClean="0"/>
          </a:p>
          <a:p>
            <a:r>
              <a:rPr lang="fr-CA" dirty="0" smtClean="0"/>
              <a:t>pour </a:t>
            </a:r>
            <a:r>
              <a:rPr lang="fr-CA" dirty="0"/>
              <a:t>LE PÈRE parce que:</a:t>
            </a:r>
          </a:p>
          <a:p>
            <a:r>
              <a:rPr lang="fr-CA" dirty="0"/>
              <a:t>• La paternité a un </a:t>
            </a:r>
            <a:r>
              <a:rPr lang="fr-CA" b="1" dirty="0"/>
              <a:t>potentiel mobilisateur </a:t>
            </a:r>
            <a:r>
              <a:rPr lang="fr-CA" dirty="0"/>
              <a:t>pour bien des </a:t>
            </a:r>
            <a:r>
              <a:rPr lang="fr-CA" dirty="0" smtClean="0"/>
              <a:t>pères, appel </a:t>
            </a:r>
            <a:r>
              <a:rPr lang="fr-CA" dirty="0"/>
              <a:t>à la </a:t>
            </a:r>
            <a:r>
              <a:rPr lang="fr-CA" b="1" dirty="0"/>
              <a:t>responsabilisation</a:t>
            </a:r>
            <a:r>
              <a:rPr lang="fr-CA" dirty="0"/>
              <a:t> </a:t>
            </a:r>
            <a:r>
              <a:rPr lang="fr-CA" dirty="0" smtClean="0"/>
              <a:t>(</a:t>
            </a:r>
            <a:r>
              <a:rPr lang="fr-CA" dirty="0"/>
              <a:t>par exemple, diminution de l’abus </a:t>
            </a:r>
            <a:r>
              <a:rPr lang="fr-CA" dirty="0" smtClean="0"/>
              <a:t>de substances </a:t>
            </a:r>
            <a:r>
              <a:rPr lang="fr-CA" dirty="0"/>
              <a:t>ou des contacts avec le milieu criminalisé)</a:t>
            </a:r>
          </a:p>
          <a:p>
            <a:r>
              <a:rPr lang="fr-CA" dirty="0"/>
              <a:t>• Le désir d’être un bon père peut déclencher des actions qui favorisent son insertion sociale et </a:t>
            </a:r>
            <a:r>
              <a:rPr lang="fr-CA" dirty="0" smtClean="0"/>
              <a:t>professionnelle</a:t>
            </a:r>
          </a:p>
          <a:p>
            <a:endParaRPr lang="fr-CA" dirty="0"/>
          </a:p>
          <a:p>
            <a:r>
              <a:rPr lang="fr-CA" dirty="0" smtClean="0"/>
              <a:t>pour </a:t>
            </a:r>
            <a:r>
              <a:rPr lang="fr-CA" dirty="0"/>
              <a:t>LA MÈRE parce qu’il:</a:t>
            </a:r>
          </a:p>
          <a:p>
            <a:r>
              <a:rPr lang="fr-CA" dirty="0"/>
              <a:t>• Contribue à la </a:t>
            </a:r>
            <a:r>
              <a:rPr lang="fr-CA" dirty="0" smtClean="0"/>
              <a:t>décharger du cumul des </a:t>
            </a:r>
            <a:r>
              <a:rPr lang="fr-CA" b="1" dirty="0" smtClean="0"/>
              <a:t>responsabilités familiales</a:t>
            </a:r>
          </a:p>
          <a:p>
            <a:r>
              <a:rPr lang="fr-CA" dirty="0" smtClean="0"/>
              <a:t>• Réduit le risque de faire porter à la mère tout le blâme de ce qui ne va pas avec les enfants</a:t>
            </a:r>
          </a:p>
          <a:p>
            <a:r>
              <a:rPr lang="fr-CA" dirty="0" smtClean="0"/>
              <a:t>• </a:t>
            </a:r>
            <a:r>
              <a:rPr lang="fr-CA" dirty="0"/>
              <a:t>Réduit le stress et favorise de </a:t>
            </a:r>
            <a:r>
              <a:rPr lang="fr-CA" b="1" dirty="0"/>
              <a:t>meilleures pratiques </a:t>
            </a:r>
            <a:r>
              <a:rPr lang="fr-CA" b="1" dirty="0" smtClean="0"/>
              <a:t>parentales</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t>Modifications de la Loi sur la Protection de la Jeunesse de 2007 : impliquer et mobiliser les deux parents</a:t>
            </a:r>
          </a:p>
          <a:p>
            <a:endParaRPr lang="fr-CA" dirty="0"/>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t>5</a:t>
            </a:fld>
            <a:endParaRPr lang="fr-CA"/>
          </a:p>
        </p:txBody>
      </p:sp>
    </p:spTree>
    <p:extLst>
      <p:ext uri="{BB962C8B-B14F-4D97-AF65-F5344CB8AC3E}">
        <p14:creationId xmlns:p14="http://schemas.microsoft.com/office/powerpoint/2010/main" val="247867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lnSpc>
                <a:spcPct val="120000"/>
              </a:lnSpc>
              <a:spcBef>
                <a:spcPts val="600"/>
              </a:spcBef>
              <a:spcAft>
                <a:spcPts val="600"/>
              </a:spcAft>
              <a:buNone/>
            </a:pPr>
            <a:r>
              <a:rPr lang="fr-CA" sz="8000" b="1" kern="1200" dirty="0" smtClean="0">
                <a:solidFill>
                  <a:schemeClr val="accent1"/>
                </a:solidFill>
                <a:latin typeface="+mn-lt"/>
                <a:ea typeface="+mn-ea"/>
                <a:cs typeface="+mn-cs"/>
              </a:rPr>
              <a:t>Agir auprès du père </a:t>
            </a:r>
          </a:p>
          <a:p>
            <a:pPr marL="714375" lvl="1" indent="-371475">
              <a:buFont typeface="Wingdings" panose="05000000000000000000" pitchFamily="2" charset="2"/>
              <a:buChar char="ü"/>
            </a:pPr>
            <a:r>
              <a:rPr lang="fr-CA" sz="5600" dirty="0" smtClean="0"/>
              <a:t>Établir le </a:t>
            </a:r>
            <a:r>
              <a:rPr lang="fr-CA" sz="5600" b="1" dirty="0" smtClean="0"/>
              <a:t>lien de confiance</a:t>
            </a:r>
          </a:p>
          <a:p>
            <a:pPr marL="714375" lvl="1" indent="-371475">
              <a:buFont typeface="Wingdings" panose="05000000000000000000" pitchFamily="2" charset="2"/>
              <a:buChar char="ü"/>
            </a:pPr>
            <a:r>
              <a:rPr lang="fr-CA" sz="5600" dirty="0" smtClean="0"/>
              <a:t>Comprendre </a:t>
            </a:r>
            <a:r>
              <a:rPr lang="fr-CA" sz="5600" b="1" dirty="0" smtClean="0"/>
              <a:t>son expérience de la paternité et mieux décoder ses besoins</a:t>
            </a:r>
          </a:p>
          <a:p>
            <a:pPr marL="714375" lvl="1" indent="-371475">
              <a:buFont typeface="Wingdings" panose="05000000000000000000" pitchFamily="2" charset="2"/>
              <a:buChar char="ü"/>
            </a:pPr>
            <a:r>
              <a:rPr lang="fr-CA" sz="5600" dirty="0" smtClean="0"/>
              <a:t>Accompagner le père pour qu’il </a:t>
            </a:r>
            <a:r>
              <a:rPr lang="fr-CA" sz="5600" b="1" dirty="0" smtClean="0"/>
              <a:t>s’engage</a:t>
            </a:r>
            <a:r>
              <a:rPr lang="fr-CA" sz="5600" dirty="0" smtClean="0"/>
              <a:t> auprès de l’enfant</a:t>
            </a:r>
          </a:p>
          <a:p>
            <a:pPr marL="0" indent="0">
              <a:lnSpc>
                <a:spcPct val="120000"/>
              </a:lnSpc>
              <a:spcBef>
                <a:spcPts val="600"/>
              </a:spcBef>
              <a:spcAft>
                <a:spcPts val="600"/>
              </a:spcAft>
              <a:buNone/>
            </a:pPr>
            <a:r>
              <a:rPr lang="fr-CA" sz="6400" b="1" kern="1200" dirty="0" smtClean="0">
                <a:solidFill>
                  <a:schemeClr val="accent1"/>
                </a:solidFill>
                <a:latin typeface="+mn-lt"/>
                <a:ea typeface="+mn-ea"/>
                <a:cs typeface="+mn-cs"/>
              </a:rPr>
              <a:t> </a:t>
            </a:r>
            <a:r>
              <a:rPr lang="fr-CA" sz="8000" b="1" kern="1200" dirty="0" smtClean="0">
                <a:solidFill>
                  <a:schemeClr val="accent1"/>
                </a:solidFill>
                <a:latin typeface="+mn-lt"/>
                <a:ea typeface="+mn-ea"/>
                <a:cs typeface="+mn-cs"/>
              </a:rPr>
              <a:t>Agir auprès du noyau familial</a:t>
            </a:r>
          </a:p>
          <a:p>
            <a:pPr marL="714375" lvl="1" indent="-371475">
              <a:buFont typeface="Wingdings" panose="05000000000000000000" pitchFamily="2" charset="2"/>
              <a:buChar char="ü"/>
            </a:pPr>
            <a:r>
              <a:rPr lang="fr-CA" sz="5600" dirty="0" smtClean="0"/>
              <a:t>Travailler la</a:t>
            </a:r>
            <a:r>
              <a:rPr lang="fr-CA" sz="5600" b="1" dirty="0" smtClean="0"/>
              <a:t> coparentalité</a:t>
            </a:r>
            <a:r>
              <a:rPr lang="fr-CA" sz="5600" dirty="0" smtClean="0"/>
              <a:t>, la relation père-mère</a:t>
            </a:r>
          </a:p>
          <a:p>
            <a:pPr marL="714375" lvl="1" indent="-371475">
              <a:buFont typeface="Wingdings" panose="05000000000000000000" pitchFamily="2" charset="2"/>
              <a:buChar char="ü"/>
            </a:pPr>
            <a:r>
              <a:rPr lang="fr-CA" sz="5600" dirty="0" smtClean="0"/>
              <a:t>Améliorer la vision du jeune de son père</a:t>
            </a:r>
          </a:p>
          <a:p>
            <a:pPr marL="714375" lvl="1" indent="-371475">
              <a:buFont typeface="Wingdings" panose="05000000000000000000" pitchFamily="2" charset="2"/>
              <a:buChar char="ü"/>
            </a:pPr>
            <a:r>
              <a:rPr lang="fr-CA" sz="5600" dirty="0" smtClean="0"/>
              <a:t>Sensibiliser </a:t>
            </a:r>
            <a:r>
              <a:rPr lang="fr-CA" sz="5600" b="1" dirty="0" smtClean="0"/>
              <a:t>l’entourage familial</a:t>
            </a:r>
          </a:p>
          <a:p>
            <a:pPr marL="0" indent="0">
              <a:lnSpc>
                <a:spcPct val="120000"/>
              </a:lnSpc>
              <a:spcBef>
                <a:spcPts val="600"/>
              </a:spcBef>
              <a:spcAft>
                <a:spcPts val="600"/>
              </a:spcAft>
              <a:buNone/>
            </a:pPr>
            <a:r>
              <a:rPr lang="fr-CA" sz="8000" b="1" dirty="0" smtClean="0"/>
              <a:t> </a:t>
            </a:r>
            <a:r>
              <a:rPr lang="fr-CA" sz="8000" b="1" kern="1200" dirty="0" smtClean="0">
                <a:solidFill>
                  <a:schemeClr val="accent1"/>
                </a:solidFill>
                <a:latin typeface="+mn-lt"/>
                <a:ea typeface="+mn-ea"/>
                <a:cs typeface="+mn-cs"/>
              </a:rPr>
              <a:t>Agir auprès des professionnels et dans l’environnement de services </a:t>
            </a:r>
          </a:p>
          <a:p>
            <a:pPr marL="714375" lvl="1" indent="-371475">
              <a:buFont typeface="Wingdings" panose="05000000000000000000" pitchFamily="2" charset="2"/>
              <a:buChar char="ü"/>
            </a:pPr>
            <a:r>
              <a:rPr lang="fr-CA" sz="5600" dirty="0" smtClean="0"/>
              <a:t>Environnement plus accueillant</a:t>
            </a:r>
          </a:p>
          <a:p>
            <a:pPr marL="714375" lvl="1" indent="-371475">
              <a:buFont typeface="Wingdings" panose="05000000000000000000" pitchFamily="2" charset="2"/>
              <a:buChar char="ü"/>
            </a:pPr>
            <a:r>
              <a:rPr lang="fr-CA" sz="5600" dirty="0" smtClean="0"/>
              <a:t>Activités de sensibilisation et formation sur les hommes et les pères</a:t>
            </a:r>
          </a:p>
          <a:p>
            <a:pPr marL="714375" lvl="1" indent="-371475">
              <a:buFont typeface="Wingdings" panose="05000000000000000000" pitchFamily="2" charset="2"/>
              <a:buChar char="ü"/>
            </a:pPr>
            <a:r>
              <a:rPr lang="fr-CA" sz="5600" dirty="0" smtClean="0"/>
              <a:t>Soutien de la direction pour promouvoir la paternité </a:t>
            </a:r>
            <a:endParaRPr lang="fr-CA" dirty="0"/>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96737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Partage d’expertise et reconnaissance mutuelle</a:t>
            </a:r>
          </a:p>
          <a:p>
            <a:r>
              <a:rPr lang="fr-FR" dirty="0" smtClean="0">
                <a:solidFill>
                  <a:prstClr val="black"/>
                </a:solidFill>
              </a:rPr>
              <a:t>Clés du succès :</a:t>
            </a:r>
          </a:p>
          <a:p>
            <a:r>
              <a:rPr lang="fr-CA" dirty="0" smtClean="0">
                <a:solidFill>
                  <a:prstClr val="black"/>
                </a:solidFill>
              </a:rPr>
              <a:t>- </a:t>
            </a:r>
            <a:r>
              <a:rPr lang="fr-CA" dirty="0" err="1" smtClean="0">
                <a:solidFill>
                  <a:prstClr val="black"/>
                </a:solidFill>
              </a:rPr>
              <a:t>co</a:t>
            </a:r>
            <a:r>
              <a:rPr lang="fr-CA" dirty="0" smtClean="0">
                <a:solidFill>
                  <a:prstClr val="black"/>
                </a:solidFill>
              </a:rPr>
              <a:t>-animation homme-femme</a:t>
            </a:r>
          </a:p>
          <a:p>
            <a:r>
              <a:rPr lang="fr-CA" dirty="0" smtClean="0">
                <a:solidFill>
                  <a:prstClr val="black"/>
                </a:solidFill>
              </a:rPr>
              <a:t>- </a:t>
            </a:r>
            <a:r>
              <a:rPr lang="fr-CA" dirty="0" err="1" smtClean="0">
                <a:solidFill>
                  <a:prstClr val="black"/>
                </a:solidFill>
              </a:rPr>
              <a:t>co</a:t>
            </a:r>
            <a:r>
              <a:rPr lang="fr-CA" dirty="0" smtClean="0">
                <a:solidFill>
                  <a:prstClr val="black"/>
                </a:solidFill>
              </a:rPr>
              <a:t>-animation institutionnel-communautaire</a:t>
            </a:r>
          </a:p>
          <a:p>
            <a:r>
              <a:rPr lang="fr-CA" dirty="0" smtClean="0">
                <a:solidFill>
                  <a:prstClr val="black"/>
                </a:solidFill>
              </a:rPr>
              <a:t>- espace dédié aux pères, adapté pour eux</a:t>
            </a:r>
          </a:p>
          <a:p>
            <a:endParaRPr lang="fr-CA" dirty="0"/>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t>7</a:t>
            </a:fld>
            <a:endParaRPr lang="fr-CA"/>
          </a:p>
        </p:txBody>
      </p:sp>
    </p:spTree>
    <p:extLst>
      <p:ext uri="{BB962C8B-B14F-4D97-AF65-F5344CB8AC3E}">
        <p14:creationId xmlns:p14="http://schemas.microsoft.com/office/powerpoint/2010/main" val="366473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Connaissance des ressources et des acteurs réciproque</a:t>
            </a:r>
          </a:p>
          <a:p>
            <a:r>
              <a:rPr lang="fr-CA" dirty="0" smtClean="0"/>
              <a:t>Reconnaissance de leur expertise, plus-value et confiance</a:t>
            </a:r>
          </a:p>
          <a:p>
            <a:endParaRPr lang="fr-CA" dirty="0" smtClean="0"/>
          </a:p>
          <a:p>
            <a:r>
              <a:rPr lang="fr-CA" dirty="0" smtClean="0"/>
              <a:t>Prendre</a:t>
            </a:r>
            <a:r>
              <a:rPr lang="fr-CA" baseline="0" dirty="0" smtClean="0"/>
              <a:t> le temps de faire le lien ; intervention et transfert personnalisés</a:t>
            </a:r>
          </a:p>
          <a:p>
            <a:r>
              <a:rPr lang="fr-CA" baseline="0" dirty="0" smtClean="0"/>
              <a:t>Long et fastidieux mais gain de temps et meilleures réponses au besoin du public donc respect de la mission de chacun</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t>8</a:t>
            </a:fld>
            <a:endParaRPr lang="fr-CA"/>
          </a:p>
        </p:txBody>
      </p:sp>
    </p:spTree>
    <p:extLst>
      <p:ext uri="{BB962C8B-B14F-4D97-AF65-F5344CB8AC3E}">
        <p14:creationId xmlns:p14="http://schemas.microsoft.com/office/powerpoint/2010/main" val="287757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La paternité est à la mode, les pères s’affichent et se revendiquent (émission 110% papa sur Canal vie</a:t>
            </a:r>
            <a:r>
              <a:rPr lang="fr-CA" dirty="0" smtClean="0"/>
              <a:t>)</a:t>
            </a:r>
          </a:p>
          <a:p>
            <a:endParaRPr lang="fr-CA" dirty="0"/>
          </a:p>
          <a:p>
            <a:r>
              <a:rPr lang="fr-CA" dirty="0"/>
              <a:t>Les pères les plus en difficulté et qui en ont le plus besoin ne le font pas</a:t>
            </a:r>
            <a:r>
              <a:rPr lang="fr-CA" dirty="0" smtClean="0"/>
              <a:t>.</a:t>
            </a:r>
          </a:p>
          <a:p>
            <a:endParaRPr lang="fr-CA" dirty="0"/>
          </a:p>
          <a:p>
            <a:r>
              <a:rPr lang="fr-CA" dirty="0"/>
              <a:t>Lorsqu’on parle d’égalité entre les hommes et les femmes, c’est acquis que nous devons faire plus pour soutenir les femmes (égalité salariale et de traitement par exemple)</a:t>
            </a:r>
          </a:p>
          <a:p>
            <a:r>
              <a:rPr lang="fr-CA" dirty="0"/>
              <a:t>Lorsqu’on parle d’égalité père-mère, c’est les pères qu’il faut soutenir et encourager dans le meilleur intérêt de leurs enfants</a:t>
            </a:r>
            <a:r>
              <a:rPr lang="fr-CA" dirty="0" smtClean="0"/>
              <a:t>.</a:t>
            </a:r>
          </a:p>
          <a:p>
            <a:endParaRPr lang="fr-CA" dirty="0"/>
          </a:p>
          <a:p>
            <a:r>
              <a:rPr lang="fr-CA" dirty="0"/>
              <a:t>Le milieu communautaire est bien plus mobilisé (et aussi mieux placé pour agir dans l’informel) et développé que le domaine institutionnel pour faire place aux pères et leur apporter du soutien mais c’est ensemble que nous pouvons agir.</a:t>
            </a:r>
          </a:p>
          <a:p>
            <a:r>
              <a:rPr lang="fr-CA" dirty="0"/>
              <a:t> </a:t>
            </a:r>
          </a:p>
          <a:p>
            <a:r>
              <a:rPr lang="fr-CA" dirty="0"/>
              <a:t>Le programme Vestiaire des Pères – volet 3 de SuPèrenova a cherché à intégrer toutes ces connaissances et ces principes.</a:t>
            </a:r>
          </a:p>
          <a:p>
            <a:r>
              <a:rPr lang="fr-CA" dirty="0"/>
              <a:t>Il a reçu la mention d'honneur du prix d'excellence du Ministère de la Santé et des Services Sociaux en juin dernier dans la catégorie partenariat.</a:t>
            </a:r>
          </a:p>
          <a:p>
            <a:endParaRPr lang="fr-CA" dirty="0"/>
          </a:p>
        </p:txBody>
      </p:sp>
      <p:sp>
        <p:nvSpPr>
          <p:cNvPr id="4" name="Espace réservé du numéro de diapositive 3"/>
          <p:cNvSpPr>
            <a:spLocks noGrp="1"/>
          </p:cNvSpPr>
          <p:nvPr>
            <p:ph type="sldNum" sz="quarter" idx="10"/>
          </p:nvPr>
        </p:nvSpPr>
        <p:spPr/>
        <p:txBody>
          <a:bodyPr/>
          <a:lstStyle/>
          <a:p>
            <a:fld id="{1E814C7C-2161-4156-8AA2-4DDEF96D57D4}" type="slidenum">
              <a:rPr lang="fr-CA" smtClean="0"/>
              <a:t>9</a:t>
            </a:fld>
            <a:endParaRPr lang="fr-CA"/>
          </a:p>
        </p:txBody>
      </p:sp>
    </p:spTree>
    <p:extLst>
      <p:ext uri="{BB962C8B-B14F-4D97-AF65-F5344CB8AC3E}">
        <p14:creationId xmlns:p14="http://schemas.microsoft.com/office/powerpoint/2010/main" val="412028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C8F74893-FB1B-4B7E-A7F5-F1276D5E820E}" type="datetimeFigureOut">
              <a:rPr lang="fr-CA" smtClean="0"/>
              <a:t>2018-12-03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317532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8F74893-FB1B-4B7E-A7F5-F1276D5E820E}" type="datetimeFigureOut">
              <a:rPr lang="fr-CA" smtClean="0"/>
              <a:t>2018-12-03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61869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8F74893-FB1B-4B7E-A7F5-F1276D5E820E}" type="datetimeFigureOut">
              <a:rPr lang="fr-CA" smtClean="0"/>
              <a:t>2018-12-03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292747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8F74893-FB1B-4B7E-A7F5-F1276D5E820E}" type="datetimeFigureOut">
              <a:rPr lang="fr-CA" smtClean="0"/>
              <a:t>2018-12-03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262316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8F74893-FB1B-4B7E-A7F5-F1276D5E820E}" type="datetimeFigureOut">
              <a:rPr lang="fr-CA" smtClean="0"/>
              <a:t>2018-12-03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44162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C8F74893-FB1B-4B7E-A7F5-F1276D5E820E}" type="datetimeFigureOut">
              <a:rPr lang="fr-CA" smtClean="0"/>
              <a:t>2018-12-03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157366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8F74893-FB1B-4B7E-A7F5-F1276D5E820E}" type="datetimeFigureOut">
              <a:rPr lang="fr-CA" smtClean="0"/>
              <a:t>2018-12-03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130370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C8F74893-FB1B-4B7E-A7F5-F1276D5E820E}" type="datetimeFigureOut">
              <a:rPr lang="fr-CA" smtClean="0"/>
              <a:t>2018-12-03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4D783F5-8E29-43CD-B560-81F3ADF9CEEA}" type="slidenum">
              <a:rPr lang="fr-CA" smtClean="0"/>
              <a:t>‹N°›</a:t>
            </a:fld>
            <a:endParaRPr lang="fr-CA"/>
          </a:p>
        </p:txBody>
      </p:sp>
      <p:pic>
        <p:nvPicPr>
          <p:cNvPr id="6" name="Espace réservé du contenu 3"/>
          <p:cNvPicPr>
            <a:picLocks noChangeAspect="1"/>
          </p:cNvPicPr>
          <p:nvPr userDrawn="1"/>
        </p:nvPicPr>
        <p:blipFill>
          <a:blip r:embed="rId2"/>
          <a:stretch>
            <a:fillRect/>
          </a:stretch>
        </p:blipFill>
        <p:spPr>
          <a:xfrm>
            <a:off x="7753975" y="5166000"/>
            <a:ext cx="1408348" cy="1692000"/>
          </a:xfrm>
          <a:prstGeom prst="rect">
            <a:avLst/>
          </a:prstGeom>
        </p:spPr>
      </p:pic>
      <p:pic>
        <p:nvPicPr>
          <p:cNvPr id="7" name="Imag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379" t="24092" r="27617" b="68181"/>
          <a:stretch/>
        </p:blipFill>
        <p:spPr>
          <a:xfrm>
            <a:off x="6223214" y="6426000"/>
            <a:ext cx="2939109" cy="432000"/>
          </a:xfrm>
          <a:prstGeom prst="rect">
            <a:avLst/>
          </a:prstGeom>
        </p:spPr>
      </p:pic>
    </p:spTree>
    <p:extLst>
      <p:ext uri="{BB962C8B-B14F-4D97-AF65-F5344CB8AC3E}">
        <p14:creationId xmlns:p14="http://schemas.microsoft.com/office/powerpoint/2010/main" val="80516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F74893-FB1B-4B7E-A7F5-F1276D5E820E}" type="datetimeFigureOut">
              <a:rPr lang="fr-CA" smtClean="0"/>
              <a:t>2018-12-03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163824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F74893-FB1B-4B7E-A7F5-F1276D5E820E}" type="datetimeFigureOut">
              <a:rPr lang="fr-CA" smtClean="0"/>
              <a:t>2018-12-03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125748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F74893-FB1B-4B7E-A7F5-F1276D5E820E}" type="datetimeFigureOut">
              <a:rPr lang="fr-CA" smtClean="0"/>
              <a:t>2018-12-03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4D783F5-8E29-43CD-B560-81F3ADF9CEEA}" type="slidenum">
              <a:rPr lang="fr-CA" smtClean="0"/>
              <a:t>‹N°›</a:t>
            </a:fld>
            <a:endParaRPr lang="fr-CA"/>
          </a:p>
        </p:txBody>
      </p:sp>
    </p:spTree>
    <p:extLst>
      <p:ext uri="{BB962C8B-B14F-4D97-AF65-F5344CB8AC3E}">
        <p14:creationId xmlns:p14="http://schemas.microsoft.com/office/powerpoint/2010/main" val="121231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F74893-FB1B-4B7E-A7F5-F1276D5E820E}" type="datetimeFigureOut">
              <a:rPr lang="fr-CA" smtClean="0"/>
              <a:t>2018-12-03</a:t>
            </a:fld>
            <a:endParaRPr lang="fr-CA"/>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D783F5-8E29-43CD-B560-81F3ADF9CEEA}" type="slidenum">
              <a:rPr lang="fr-CA" smtClean="0"/>
              <a:t>‹N°›</a:t>
            </a:fld>
            <a:endParaRPr lang="fr-CA"/>
          </a:p>
        </p:txBody>
      </p:sp>
    </p:spTree>
    <p:extLst>
      <p:ext uri="{BB962C8B-B14F-4D97-AF65-F5344CB8AC3E}">
        <p14:creationId xmlns:p14="http://schemas.microsoft.com/office/powerpoint/2010/main" val="955873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mailto:info@coopere.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mailto:clemencelucile.pentecote@cjm-iu.q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1.xml"/><Relationship Id="rId5" Type="http://schemas.openxmlformats.org/officeDocument/2006/relationships/image" Target="../media/image1.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4425215" y="0"/>
            <a:ext cx="4718785" cy="6882981"/>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2741" y="3608736"/>
            <a:ext cx="4441371" cy="3101473"/>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898" y="166368"/>
            <a:ext cx="4441373" cy="3276000"/>
          </a:xfrm>
          <a:prstGeom prst="rect">
            <a:avLst/>
          </a:prstGeom>
        </p:spPr>
      </p:pic>
      <p:sp>
        <p:nvSpPr>
          <p:cNvPr id="4" name="Rectangle 3"/>
          <p:cNvSpPr/>
          <p:nvPr/>
        </p:nvSpPr>
        <p:spPr>
          <a:xfrm>
            <a:off x="-122533" y="11151"/>
            <a:ext cx="4692581" cy="6884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p:cNvSpPr>
            <a:spLocks noGrp="1"/>
          </p:cNvSpPr>
          <p:nvPr>
            <p:ph type="ctrTitle"/>
          </p:nvPr>
        </p:nvSpPr>
        <p:spPr>
          <a:xfrm>
            <a:off x="0" y="4294257"/>
            <a:ext cx="4425215" cy="1444279"/>
          </a:xfrm>
        </p:spPr>
        <p:txBody>
          <a:bodyPr>
            <a:noAutofit/>
          </a:bodyPr>
          <a:lstStyle/>
          <a:p>
            <a:r>
              <a:rPr lang="fr-CA" sz="4400" b="1" dirty="0" smtClean="0"/>
              <a:t/>
            </a:r>
            <a:br>
              <a:rPr lang="fr-CA" sz="4400" b="1" dirty="0" smtClean="0"/>
            </a:br>
            <a:r>
              <a:rPr lang="fr-CA" sz="4400" b="1" dirty="0"/>
              <a:t/>
            </a:r>
            <a:br>
              <a:rPr lang="fr-CA" sz="4400" b="1" dirty="0"/>
            </a:br>
            <a:r>
              <a:rPr lang="fr-CA" sz="4400" b="1" dirty="0" smtClean="0">
                <a:solidFill>
                  <a:schemeClr val="bg1"/>
                </a:solidFill>
              </a:rPr>
              <a:t>Le programme</a:t>
            </a:r>
            <a:r>
              <a:rPr lang="fr-CA" sz="4400" b="1" dirty="0" smtClean="0"/>
              <a:t/>
            </a:r>
            <a:br>
              <a:rPr lang="fr-CA" sz="4400" b="1" dirty="0" smtClean="0"/>
            </a:br>
            <a:r>
              <a:rPr lang="fr-CA" sz="4400" b="1" dirty="0" smtClean="0"/>
              <a:t/>
            </a:r>
            <a:br>
              <a:rPr lang="fr-CA" sz="4400" b="1" dirty="0" smtClean="0"/>
            </a:br>
            <a:r>
              <a:rPr lang="fr-CA" sz="4400" b="1" dirty="0" smtClean="0"/>
              <a:t> </a:t>
            </a:r>
            <a:br>
              <a:rPr lang="fr-CA" sz="4400" b="1" dirty="0" smtClean="0"/>
            </a:br>
            <a:r>
              <a:rPr lang="fr-CA" sz="4400" b="1" dirty="0" smtClean="0">
                <a:solidFill>
                  <a:schemeClr val="bg1"/>
                </a:solidFill>
              </a:rPr>
              <a:t>une innovation partenariale au service des pères et de leurs enfants</a:t>
            </a:r>
            <a:endParaRPr lang="fr-CA" sz="4400" b="1" dirty="0">
              <a:solidFill>
                <a:schemeClr val="bg1"/>
              </a:solidFill>
              <a:latin typeface="+mn-lt"/>
            </a:endParaRPr>
          </a:p>
        </p:txBody>
      </p:sp>
      <p:pic>
        <p:nvPicPr>
          <p:cNvPr id="7" name="Image 6" descr="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171" y="2163397"/>
            <a:ext cx="2404872" cy="859536"/>
          </a:xfrm>
          <a:prstGeom prst="rect">
            <a:avLst/>
          </a:prstGeom>
        </p:spPr>
      </p:pic>
    </p:spTree>
    <p:extLst>
      <p:ext uri="{BB962C8B-B14F-4D97-AF65-F5344CB8AC3E}">
        <p14:creationId xmlns:p14="http://schemas.microsoft.com/office/powerpoint/2010/main" val="147302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29409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6" name="Espace réservé du contenu 5"/>
          <p:cNvSpPr>
            <a:spLocks noGrp="1"/>
          </p:cNvSpPr>
          <p:nvPr>
            <p:ph idx="1"/>
          </p:nvPr>
        </p:nvSpPr>
        <p:spPr>
          <a:xfrm>
            <a:off x="3127374" y="1633566"/>
            <a:ext cx="5857875" cy="3934566"/>
          </a:xfrm>
        </p:spPr>
        <p:txBody>
          <a:bodyPr>
            <a:noAutofit/>
          </a:bodyPr>
          <a:lstStyle/>
          <a:p>
            <a:pPr marL="0" indent="0" algn="ctr">
              <a:buNone/>
            </a:pPr>
            <a:endParaRPr lang="fr-CA" sz="3200" dirty="0" smtClean="0"/>
          </a:p>
          <a:p>
            <a:pPr marL="0" indent="0" algn="ctr">
              <a:buNone/>
            </a:pPr>
            <a:r>
              <a:rPr lang="fr-CA" sz="3200" dirty="0" smtClean="0"/>
              <a:t>MERCI pour votre attention</a:t>
            </a:r>
          </a:p>
          <a:p>
            <a:pPr marL="0" indent="0">
              <a:buNone/>
            </a:pPr>
            <a:endParaRPr lang="fr-CA" sz="2400" dirty="0" smtClean="0"/>
          </a:p>
          <a:p>
            <a:pPr marL="0" indent="0">
              <a:buNone/>
            </a:pPr>
            <a:endParaRPr lang="fr-CA" sz="2400" dirty="0" smtClean="0"/>
          </a:p>
          <a:p>
            <a:pPr marL="0" indent="0" algn="ctr">
              <a:buNone/>
            </a:pPr>
            <a:r>
              <a:rPr lang="fr-CA" sz="2800" b="1" dirty="0" smtClean="0">
                <a:effectLst>
                  <a:outerShdw blurRad="38100" dist="38100" dir="2700000" algn="tl">
                    <a:srgbClr val="000000">
                      <a:alpha val="43137"/>
                    </a:srgbClr>
                  </a:outerShdw>
                </a:effectLst>
              </a:rPr>
              <a:t>Contacts </a:t>
            </a:r>
          </a:p>
          <a:p>
            <a:pPr marL="0" indent="0" algn="ctr">
              <a:buNone/>
            </a:pPr>
            <a:r>
              <a:rPr lang="fr-CA" sz="2800" dirty="0" smtClean="0">
                <a:hlinkClick r:id="rId3"/>
              </a:rPr>
              <a:t>direction@coopere.ca</a:t>
            </a:r>
            <a:endParaRPr lang="fr-CA" sz="2800" dirty="0" smtClean="0"/>
          </a:p>
          <a:p>
            <a:pPr marL="0" indent="0" algn="ctr">
              <a:buNone/>
            </a:pPr>
            <a:r>
              <a:rPr lang="fr-CA" sz="2800" dirty="0" smtClean="0">
                <a:hlinkClick r:id="rId4"/>
              </a:rPr>
              <a:t>clemence.pentecote.ccsmtl@</a:t>
            </a:r>
          </a:p>
          <a:p>
            <a:pPr marL="0" indent="0" algn="ctr">
              <a:buNone/>
            </a:pPr>
            <a:r>
              <a:rPr lang="fr-CA" sz="2800" dirty="0" smtClean="0">
                <a:hlinkClick r:id="rId4"/>
              </a:rPr>
              <a:t>ssss.gouv.qc.ca</a:t>
            </a:r>
            <a:r>
              <a:rPr lang="fr-CA" sz="2800" dirty="0" smtClean="0"/>
              <a:t> </a:t>
            </a:r>
          </a:p>
        </p:txBody>
      </p:sp>
      <p:sp>
        <p:nvSpPr>
          <p:cNvPr id="2" name="Titre 1"/>
          <p:cNvSpPr>
            <a:spLocks noGrp="1"/>
          </p:cNvSpPr>
          <p:nvPr>
            <p:ph type="title"/>
          </p:nvPr>
        </p:nvSpPr>
        <p:spPr>
          <a:xfrm>
            <a:off x="-182443" y="3253115"/>
            <a:ext cx="3269934" cy="1325563"/>
          </a:xfrm>
        </p:spPr>
        <p:txBody>
          <a:bodyPr vert="horz" lIns="91440" tIns="45720" rIns="91440" bIns="45720" rtlCol="0" anchor="ctr">
            <a:noAutofit/>
          </a:bodyPr>
          <a:lstStyle/>
          <a:p>
            <a:pPr lvl="0" algn="ctr"/>
            <a:r>
              <a:rPr lang="fr-CA" sz="3200" b="1" dirty="0">
                <a:solidFill>
                  <a:schemeClr val="bg1"/>
                </a:solidFill>
                <a:effectLst>
                  <a:outerShdw blurRad="38100" dist="38100" dir="2700000" algn="tl">
                    <a:srgbClr val="000000">
                      <a:alpha val="43137"/>
                    </a:srgbClr>
                  </a:outerShdw>
                </a:effectLst>
              </a:rPr>
              <a:t>Questions commentaires </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2941281" cy="1944000"/>
          </a:xfrm>
          <a:prstGeom prst="rect">
            <a:avLst/>
          </a:prstGeom>
        </p:spPr>
      </p:pic>
    </p:spTree>
    <p:extLst>
      <p:ext uri="{BB962C8B-B14F-4D97-AF65-F5344CB8AC3E}">
        <p14:creationId xmlns:p14="http://schemas.microsoft.com/office/powerpoint/2010/main" val="250308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8203" y="661275"/>
            <a:ext cx="5133203" cy="927742"/>
          </a:xfrm>
        </p:spPr>
        <p:txBody>
          <a:bodyPr>
            <a:normAutofit fontScale="90000"/>
          </a:bodyPr>
          <a:lstStyle/>
          <a:p>
            <a:pPr algn="ctr"/>
            <a:r>
              <a:rPr lang="fr-CA" sz="4400" b="1" dirty="0" smtClean="0">
                <a:solidFill>
                  <a:schemeClr val="accent1"/>
                </a:solidFill>
              </a:rPr>
              <a:t>Plan de présentation</a:t>
            </a:r>
            <a:r>
              <a:rPr lang="fr-CA" sz="3600" b="1" dirty="0">
                <a:solidFill>
                  <a:schemeClr val="bg1"/>
                </a:solidFill>
              </a:rPr>
              <a:t/>
            </a:r>
            <a:br>
              <a:rPr lang="fr-CA" sz="3600" b="1" dirty="0">
                <a:solidFill>
                  <a:schemeClr val="bg1"/>
                </a:solidFill>
              </a:rPr>
            </a:br>
            <a:r>
              <a:rPr lang="fr-CA" b="1" dirty="0" smtClean="0">
                <a:solidFill>
                  <a:schemeClr val="bg1"/>
                </a:solidFill>
              </a:rPr>
              <a:t>e</a:t>
            </a:r>
            <a:r>
              <a:rPr lang="fr-CA" sz="3600" dirty="0"/>
              <a:t/>
            </a:r>
            <a:br>
              <a:rPr lang="fr-CA" sz="3600" dirty="0"/>
            </a:br>
            <a:r>
              <a:rPr lang="fr-CA" b="1" dirty="0" smtClean="0">
                <a:solidFill>
                  <a:schemeClr val="bg1"/>
                </a:solidFill>
              </a:rPr>
              <a:t>e </a:t>
            </a:r>
            <a:endParaRPr lang="fr-CA" b="1" dirty="0">
              <a:solidFill>
                <a:schemeClr val="bg1"/>
              </a:solidFill>
            </a:endParaRPr>
          </a:p>
        </p:txBody>
      </p:sp>
      <p:sp>
        <p:nvSpPr>
          <p:cNvPr id="3" name="Espace réservé du contenu 2"/>
          <p:cNvSpPr>
            <a:spLocks noGrp="1"/>
          </p:cNvSpPr>
          <p:nvPr>
            <p:ph idx="1"/>
          </p:nvPr>
        </p:nvSpPr>
        <p:spPr>
          <a:xfrm>
            <a:off x="1620570" y="1995618"/>
            <a:ext cx="7284533" cy="4193148"/>
          </a:xfrm>
        </p:spPr>
        <p:txBody>
          <a:bodyPr>
            <a:normAutofit/>
          </a:bodyPr>
          <a:lstStyle/>
          <a:p>
            <a:pPr marL="361950" lvl="0" indent="-268288"/>
            <a:endParaRPr lang="fr-CA" b="1" dirty="0" smtClean="0"/>
          </a:p>
          <a:p>
            <a:pPr marL="361950" lvl="0" indent="-268288"/>
            <a:endParaRPr lang="fr-CA" b="1" dirty="0" smtClean="0"/>
          </a:p>
          <a:p>
            <a:pPr marL="361950" lvl="0" indent="-268288">
              <a:buClr>
                <a:schemeClr val="accent1">
                  <a:lumMod val="75000"/>
                </a:schemeClr>
              </a:buClr>
            </a:pPr>
            <a:r>
              <a:rPr lang="fr-CA" sz="2200" dirty="0" smtClean="0"/>
              <a:t>Un programme pour les pères et leurs enfants</a:t>
            </a:r>
          </a:p>
          <a:p>
            <a:pPr marL="361950" indent="-268288">
              <a:buClr>
                <a:schemeClr val="accent1">
                  <a:lumMod val="75000"/>
                </a:schemeClr>
              </a:buClr>
            </a:pPr>
            <a:r>
              <a:rPr lang="fr-CA" sz="2200" dirty="0"/>
              <a:t>Pourquoi faire plus de place aux pères ? </a:t>
            </a:r>
            <a:endParaRPr lang="fr-CA" sz="2200" dirty="0" smtClean="0"/>
          </a:p>
          <a:p>
            <a:pPr marL="361950" indent="-268288">
              <a:buClr>
                <a:schemeClr val="accent1">
                  <a:lumMod val="75000"/>
                </a:schemeClr>
              </a:buClr>
            </a:pPr>
            <a:r>
              <a:rPr lang="fr-CA" sz="2200" dirty="0" smtClean="0"/>
              <a:t>Des </a:t>
            </a:r>
            <a:r>
              <a:rPr lang="fr-CA" sz="2200" dirty="0"/>
              <a:t>repères d’action pour l’intervention auprès des </a:t>
            </a:r>
            <a:r>
              <a:rPr lang="fr-CA" sz="2200" dirty="0" smtClean="0"/>
              <a:t>pères</a:t>
            </a:r>
          </a:p>
          <a:p>
            <a:pPr marL="361950" indent="-268288">
              <a:buClr>
                <a:schemeClr val="accent1">
                  <a:lumMod val="75000"/>
                </a:schemeClr>
              </a:buClr>
            </a:pPr>
            <a:r>
              <a:rPr lang="fr-CA" sz="2200" dirty="0" smtClean="0"/>
              <a:t>Plus-</a:t>
            </a:r>
            <a:r>
              <a:rPr lang="fr-CA" sz="2200" dirty="0"/>
              <a:t>value du partenariat institutionnel-communautaire</a:t>
            </a:r>
          </a:p>
          <a:p>
            <a:pPr marL="361950" indent="-268288">
              <a:buClr>
                <a:schemeClr val="accent1">
                  <a:lumMod val="75000"/>
                </a:schemeClr>
              </a:buClr>
            </a:pPr>
            <a:r>
              <a:rPr lang="fr-CA" sz="2200" dirty="0"/>
              <a:t>Clés du succès</a:t>
            </a:r>
          </a:p>
          <a:p>
            <a:pPr marL="361950" indent="-268288">
              <a:buClr>
                <a:schemeClr val="accent1">
                  <a:lumMod val="75000"/>
                </a:schemeClr>
              </a:buClr>
            </a:pPr>
            <a:r>
              <a:rPr lang="fr-CA" sz="2200" dirty="0"/>
              <a:t>Des défis encore grands…</a:t>
            </a:r>
          </a:p>
          <a:p>
            <a:pPr marL="361950" indent="-268288">
              <a:buClr>
                <a:schemeClr val="accent1">
                  <a:lumMod val="75000"/>
                </a:schemeClr>
              </a:buClr>
            </a:pPr>
            <a:r>
              <a:rPr lang="fr-CA" sz="2200" dirty="0"/>
              <a:t>Conclusion et perspectives </a:t>
            </a:r>
          </a:p>
        </p:txBody>
      </p:sp>
      <p:sp>
        <p:nvSpPr>
          <p:cNvPr id="4" name="Rectangle 3"/>
          <p:cNvSpPr/>
          <p:nvPr/>
        </p:nvSpPr>
        <p:spPr>
          <a:xfrm>
            <a:off x="0" y="0"/>
            <a:ext cx="1511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400" b="1" dirty="0">
              <a:solidFill>
                <a:prstClr val="white"/>
              </a:solidFill>
              <a:latin typeface="Calibri Light" panose="020F0302020204030204"/>
            </a:endParaRP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0880" r="-10880"/>
          <a:stretch/>
        </p:blipFill>
        <p:spPr>
          <a:xfrm>
            <a:off x="0" y="0"/>
            <a:ext cx="2646776" cy="1764000"/>
          </a:xfrm>
          <a:prstGeom prst="rect">
            <a:avLst/>
          </a:prstGeom>
        </p:spPr>
      </p:pic>
      <p:pic>
        <p:nvPicPr>
          <p:cNvPr id="6" name="Image 5"/>
          <p:cNvPicPr>
            <a:picLocks noChangeAspect="1"/>
          </p:cNvPicPr>
          <p:nvPr/>
        </p:nvPicPr>
        <p:blipFill>
          <a:blip r:embed="rId4"/>
          <a:stretch>
            <a:fillRect/>
          </a:stretch>
        </p:blipFill>
        <p:spPr>
          <a:xfrm>
            <a:off x="7429933" y="2680810"/>
            <a:ext cx="1210212" cy="432000"/>
          </a:xfrm>
          <a:prstGeom prst="rect">
            <a:avLst/>
          </a:prstGeom>
        </p:spPr>
      </p:pic>
      <p:cxnSp>
        <p:nvCxnSpPr>
          <p:cNvPr id="8" name="Connecteur droit 7"/>
          <p:cNvCxnSpPr/>
          <p:nvPr/>
        </p:nvCxnSpPr>
        <p:spPr>
          <a:xfrm flipV="1">
            <a:off x="3228203" y="1500249"/>
            <a:ext cx="5915797" cy="1072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64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3113" y="747231"/>
            <a:ext cx="6396681" cy="1325563"/>
          </a:xfrm>
        </p:spPr>
        <p:txBody>
          <a:bodyPr vert="horz" lIns="91440" tIns="45720" rIns="91440" bIns="45720" rtlCol="0" anchor="ctr">
            <a:noAutofit/>
          </a:bodyPr>
          <a:lstStyle/>
          <a:p>
            <a:pPr algn="ctr"/>
            <a:r>
              <a:rPr lang="fr-CA" sz="4400" b="1" dirty="0" smtClean="0">
                <a:solidFill>
                  <a:schemeClr val="accent1"/>
                </a:solidFill>
              </a:rPr>
              <a:t>Vestiaire des Pères</a:t>
            </a:r>
            <a:br>
              <a:rPr lang="fr-CA" sz="4400" b="1" dirty="0" smtClean="0">
                <a:solidFill>
                  <a:schemeClr val="accent1"/>
                </a:solidFill>
              </a:rPr>
            </a:br>
            <a:r>
              <a:rPr lang="fr-CA" sz="4400" b="1" dirty="0" smtClean="0">
                <a:solidFill>
                  <a:schemeClr val="accent1"/>
                </a:solidFill>
              </a:rPr>
              <a:t>Un programme pour les pères et leurs enfants</a:t>
            </a:r>
            <a:endParaRPr lang="fr-CA" sz="4400" b="1" dirty="0">
              <a:solidFill>
                <a:schemeClr val="accent1"/>
              </a:solidFill>
            </a:endParaRPr>
          </a:p>
        </p:txBody>
      </p:sp>
      <p:sp>
        <p:nvSpPr>
          <p:cNvPr id="3" name="Espace réservé du contenu 2"/>
          <p:cNvSpPr>
            <a:spLocks noGrp="1"/>
          </p:cNvSpPr>
          <p:nvPr>
            <p:ph idx="1"/>
          </p:nvPr>
        </p:nvSpPr>
        <p:spPr>
          <a:xfrm>
            <a:off x="1238183" y="2963046"/>
            <a:ext cx="7475838" cy="2267828"/>
          </a:xfrm>
        </p:spPr>
        <p:txBody>
          <a:bodyPr>
            <a:noAutofit/>
          </a:bodyPr>
          <a:lstStyle/>
          <a:p>
            <a:pPr marL="361950" indent="-352425">
              <a:buClr>
                <a:srgbClr val="5B9BD5"/>
              </a:buClr>
              <a:buSzPct val="150000"/>
            </a:pPr>
            <a:r>
              <a:rPr lang="fr-CA" sz="2200" dirty="0" smtClean="0"/>
              <a:t>Des </a:t>
            </a:r>
            <a:r>
              <a:rPr lang="fr-CA" sz="2200" dirty="0"/>
              <a:t>rencontres de discussion </a:t>
            </a:r>
            <a:r>
              <a:rPr lang="fr-CA" sz="2200" dirty="0" smtClean="0"/>
              <a:t>entre </a:t>
            </a:r>
            <a:r>
              <a:rPr lang="fr-CA" sz="2200" dirty="0"/>
              <a:t>pères à CooPère Rosemont </a:t>
            </a:r>
            <a:endParaRPr lang="fr-CA" sz="2200" dirty="0" smtClean="0"/>
          </a:p>
          <a:p>
            <a:pPr marL="361950" indent="-352425">
              <a:buClr>
                <a:srgbClr val="5B9BD5"/>
              </a:buClr>
              <a:buSzPct val="150000"/>
            </a:pPr>
            <a:r>
              <a:rPr lang="fr-CA" sz="2200" dirty="0" smtClean="0"/>
              <a:t>Des </a:t>
            </a:r>
            <a:r>
              <a:rPr lang="fr-CA" sz="2200" dirty="0"/>
              <a:t>activités pères-enfants dans un </a:t>
            </a:r>
            <a:r>
              <a:rPr lang="fr-CA" sz="2200" dirty="0" smtClean="0"/>
              <a:t>gymnase</a:t>
            </a:r>
          </a:p>
          <a:p>
            <a:pPr marL="361950" indent="-361950">
              <a:buClr>
                <a:srgbClr val="5B9BD5"/>
              </a:buClr>
              <a:buSzPct val="150000"/>
            </a:pPr>
            <a:r>
              <a:rPr lang="fr-CA" sz="2200" dirty="0" smtClean="0"/>
              <a:t>Principe </a:t>
            </a:r>
            <a:r>
              <a:rPr lang="fr-CA" sz="2200" dirty="0"/>
              <a:t>de </a:t>
            </a:r>
            <a:r>
              <a:rPr lang="fr-CA" sz="2200" dirty="0" err="1"/>
              <a:t>co</a:t>
            </a:r>
            <a:r>
              <a:rPr lang="fr-CA" sz="2200" dirty="0"/>
              <a:t>-animation </a:t>
            </a:r>
            <a:endParaRPr lang="fr-CA" sz="2200" dirty="0" smtClean="0"/>
          </a:p>
          <a:p>
            <a:pPr marL="361950" indent="-361950">
              <a:buClr>
                <a:srgbClr val="5B9BD5"/>
              </a:buClr>
              <a:buSzPct val="150000"/>
            </a:pPr>
            <a:r>
              <a:rPr lang="fr-CA" sz="2200" dirty="0" smtClean="0"/>
              <a:t>Inspiré </a:t>
            </a:r>
            <a:r>
              <a:rPr lang="fr-CA" sz="2200" dirty="0"/>
              <a:t>de deux programmes</a:t>
            </a:r>
          </a:p>
          <a:p>
            <a:pPr marL="0" indent="0">
              <a:buNone/>
            </a:pPr>
            <a:endParaRPr lang="fr-CA" sz="2400" dirty="0"/>
          </a:p>
          <a:p>
            <a:pPr marL="361950" indent="-352425">
              <a:buClr>
                <a:srgbClr val="5B9BD5"/>
              </a:buClr>
              <a:buSzPct val="150000"/>
            </a:pPr>
            <a:endParaRPr lang="fr-FR" sz="2400" dirty="0" smtClean="0"/>
          </a:p>
        </p:txBody>
      </p:sp>
      <p:pic>
        <p:nvPicPr>
          <p:cNvPr id="6" name="Image 5"/>
          <p:cNvPicPr>
            <a:picLocks noChangeAspect="1"/>
          </p:cNvPicPr>
          <p:nvPr/>
        </p:nvPicPr>
        <p:blipFill>
          <a:blip r:embed="rId3"/>
          <a:stretch>
            <a:fillRect/>
          </a:stretch>
        </p:blipFill>
        <p:spPr>
          <a:xfrm>
            <a:off x="0" y="-594"/>
            <a:ext cx="871804" cy="6858594"/>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781133" cy="2304000"/>
          </a:xfrm>
          <a:prstGeom prst="rect">
            <a:avLst/>
          </a:prstGeom>
        </p:spPr>
      </p:pic>
      <p:pic>
        <p:nvPicPr>
          <p:cNvPr id="8" name="Espace réservé du contenu 3"/>
          <p:cNvPicPr>
            <a:picLocks noChangeAspect="1"/>
          </p:cNvPicPr>
          <p:nvPr/>
        </p:nvPicPr>
        <p:blipFill>
          <a:blip r:embed="rId5"/>
          <a:stretch>
            <a:fillRect/>
          </a:stretch>
        </p:blipFill>
        <p:spPr>
          <a:xfrm>
            <a:off x="7753975" y="5166000"/>
            <a:ext cx="1408348" cy="1692000"/>
          </a:xfrm>
          <a:prstGeom prst="rect">
            <a:avLst/>
          </a:prstGeom>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4379" t="24092" r="27617" b="68181"/>
          <a:stretch/>
        </p:blipFill>
        <p:spPr>
          <a:xfrm>
            <a:off x="6223214" y="6426000"/>
            <a:ext cx="2939109" cy="432000"/>
          </a:xfrm>
          <a:prstGeom prst="rect">
            <a:avLst/>
          </a:prstGeom>
        </p:spPr>
      </p:pic>
    </p:spTree>
    <p:extLst>
      <p:ext uri="{BB962C8B-B14F-4D97-AF65-F5344CB8AC3E}">
        <p14:creationId xmlns:p14="http://schemas.microsoft.com/office/powerpoint/2010/main" val="2365062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0771" y="139062"/>
            <a:ext cx="6215448" cy="918992"/>
          </a:xfrm>
        </p:spPr>
        <p:txBody>
          <a:bodyPr vert="horz" lIns="91440" tIns="45720" rIns="91440" bIns="45720" rtlCol="0" anchor="ctr">
            <a:normAutofit/>
          </a:bodyPr>
          <a:lstStyle/>
          <a:p>
            <a:pPr algn="ctr"/>
            <a:r>
              <a:rPr lang="fr-CA" sz="4000" b="1" dirty="0">
                <a:solidFill>
                  <a:schemeClr val="accent1"/>
                </a:solidFill>
              </a:rPr>
              <a:t>Objectifs du programme</a:t>
            </a:r>
          </a:p>
        </p:txBody>
      </p:sp>
      <p:pic>
        <p:nvPicPr>
          <p:cNvPr id="4" name="Image 3"/>
          <p:cNvPicPr>
            <a:picLocks noChangeAspect="1"/>
          </p:cNvPicPr>
          <p:nvPr/>
        </p:nvPicPr>
        <p:blipFill>
          <a:blip r:embed="rId3"/>
          <a:stretch>
            <a:fillRect/>
          </a:stretch>
        </p:blipFill>
        <p:spPr>
          <a:xfrm>
            <a:off x="-6337" y="-4507"/>
            <a:ext cx="871804" cy="6858594"/>
          </a:xfrm>
          <a:prstGeom prst="rect">
            <a:avLst/>
          </a:prstGeom>
        </p:spPr>
      </p:pic>
      <p:pic>
        <p:nvPicPr>
          <p:cNvPr id="10" name="Image 9"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25" y="150893"/>
            <a:ext cx="2404872" cy="859536"/>
          </a:xfrm>
          <a:prstGeom prst="rect">
            <a:avLst/>
          </a:prstGeom>
        </p:spPr>
      </p:pic>
      <p:pic>
        <p:nvPicPr>
          <p:cNvPr id="8" name="Espace réservé du contenu 3"/>
          <p:cNvPicPr>
            <a:picLocks noChangeAspect="1"/>
          </p:cNvPicPr>
          <p:nvPr/>
        </p:nvPicPr>
        <p:blipFill>
          <a:blip r:embed="rId5"/>
          <a:stretch>
            <a:fillRect/>
          </a:stretch>
        </p:blipFill>
        <p:spPr>
          <a:xfrm>
            <a:off x="7753975" y="5166000"/>
            <a:ext cx="1408348" cy="1692000"/>
          </a:xfrm>
          <a:prstGeom prst="rect">
            <a:avLst/>
          </a:prstGeom>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4379" t="24092" r="27617" b="68181"/>
          <a:stretch/>
        </p:blipFill>
        <p:spPr>
          <a:xfrm>
            <a:off x="6223214" y="6426000"/>
            <a:ext cx="2939109" cy="432000"/>
          </a:xfrm>
          <a:prstGeom prst="rect">
            <a:avLst/>
          </a:prstGeom>
        </p:spPr>
      </p:pic>
      <p:cxnSp>
        <p:nvCxnSpPr>
          <p:cNvPr id="11" name="Connecteur droit 10"/>
          <p:cNvCxnSpPr/>
          <p:nvPr/>
        </p:nvCxnSpPr>
        <p:spPr>
          <a:xfrm flipV="1">
            <a:off x="3228203" y="1114425"/>
            <a:ext cx="5915797" cy="10721"/>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5" name="Diagramme 4"/>
          <p:cNvGraphicFramePr/>
          <p:nvPr>
            <p:extLst>
              <p:ext uri="{D42A27DB-BD31-4B8C-83A1-F6EECF244321}">
                <p14:modId xmlns:p14="http://schemas.microsoft.com/office/powerpoint/2010/main" val="4246975864"/>
              </p:ext>
            </p:extLst>
          </p:nvPr>
        </p:nvGraphicFramePr>
        <p:xfrm>
          <a:off x="1236720" y="1732000"/>
          <a:ext cx="740833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27700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6702" y="-18703"/>
            <a:ext cx="5966827" cy="1167820"/>
          </a:xfrm>
        </p:spPr>
        <p:txBody>
          <a:bodyPr>
            <a:normAutofit/>
          </a:bodyPr>
          <a:lstStyle/>
          <a:p>
            <a:pPr algn="ctr"/>
            <a:r>
              <a:rPr lang="fr-CA" b="1" dirty="0" smtClean="0">
                <a:solidFill>
                  <a:schemeClr val="accent1"/>
                </a:solidFill>
              </a:rPr>
              <a:t>Pourquoi faire </a:t>
            </a:r>
            <a:r>
              <a:rPr lang="fr-CA" b="1" dirty="0">
                <a:solidFill>
                  <a:schemeClr val="accent1"/>
                </a:solidFill>
              </a:rPr>
              <a:t>plus de place aux </a:t>
            </a:r>
            <a:r>
              <a:rPr lang="fr-CA" b="1" dirty="0" smtClean="0">
                <a:solidFill>
                  <a:schemeClr val="accent1"/>
                </a:solidFill>
              </a:rPr>
              <a:t>pères ?</a:t>
            </a:r>
            <a:endParaRPr lang="fr-CA" b="1" dirty="0">
              <a:solidFill>
                <a:schemeClr val="accent1"/>
              </a:solidFill>
            </a:endParaRPr>
          </a:p>
        </p:txBody>
      </p:sp>
      <p:sp>
        <p:nvSpPr>
          <p:cNvPr id="3" name="Espace réservé du contenu 2"/>
          <p:cNvSpPr>
            <a:spLocks noGrp="1"/>
          </p:cNvSpPr>
          <p:nvPr>
            <p:ph idx="1"/>
          </p:nvPr>
        </p:nvSpPr>
        <p:spPr>
          <a:xfrm>
            <a:off x="1375718" y="1828134"/>
            <a:ext cx="7139631" cy="4124991"/>
          </a:xfrm>
        </p:spPr>
        <p:txBody>
          <a:bodyPr>
            <a:noAutofit/>
          </a:bodyPr>
          <a:lstStyle/>
          <a:p>
            <a:pPr>
              <a:buClr>
                <a:schemeClr val="accent1">
                  <a:lumMod val="75000"/>
                </a:schemeClr>
              </a:buClr>
            </a:pPr>
            <a:r>
              <a:rPr lang="fr-CA" sz="2200" dirty="0" smtClean="0"/>
              <a:t>Parce </a:t>
            </a:r>
            <a:r>
              <a:rPr lang="fr-CA" sz="2200" dirty="0"/>
              <a:t>qu’un père présent et engagé, </a:t>
            </a:r>
            <a:r>
              <a:rPr lang="fr-CA" sz="2200" dirty="0" smtClean="0"/>
              <a:t>c’est </a:t>
            </a:r>
            <a:r>
              <a:rPr lang="fr-CA" sz="2200" dirty="0"/>
              <a:t>important </a:t>
            </a:r>
            <a:endParaRPr lang="fr-CA" sz="2200" dirty="0" smtClean="0"/>
          </a:p>
          <a:p>
            <a:pPr lvl="1">
              <a:buFontTx/>
              <a:buChar char="-"/>
            </a:pPr>
            <a:r>
              <a:rPr lang="fr-CA" sz="2200" dirty="0"/>
              <a:t>pour l’ENFANT</a:t>
            </a:r>
          </a:p>
          <a:p>
            <a:pPr lvl="1">
              <a:buFontTx/>
              <a:buChar char="-"/>
            </a:pPr>
            <a:r>
              <a:rPr lang="fr-CA" sz="2200" dirty="0"/>
              <a:t>pour le PÈRE lui-même</a:t>
            </a:r>
          </a:p>
          <a:p>
            <a:pPr lvl="1">
              <a:buFontTx/>
              <a:buChar char="-"/>
            </a:pPr>
            <a:r>
              <a:rPr lang="fr-CA" sz="2200" dirty="0"/>
              <a:t>pour la MÈRE</a:t>
            </a:r>
          </a:p>
          <a:p>
            <a:pPr marL="0" indent="0">
              <a:lnSpc>
                <a:spcPct val="110000"/>
              </a:lnSpc>
              <a:spcBef>
                <a:spcPts val="600"/>
              </a:spcBef>
              <a:spcAft>
                <a:spcPts val="600"/>
              </a:spcAft>
              <a:buNone/>
            </a:pPr>
            <a:endParaRPr lang="fr-CA" sz="2200" b="1" dirty="0" smtClean="0"/>
          </a:p>
          <a:p>
            <a:pPr>
              <a:spcAft>
                <a:spcPts val="600"/>
              </a:spcAft>
              <a:buClr>
                <a:schemeClr val="accent1">
                  <a:lumMod val="75000"/>
                </a:schemeClr>
              </a:buClr>
            </a:pPr>
            <a:r>
              <a:rPr lang="fr-CA" sz="2200" dirty="0"/>
              <a:t>Parce que l’engagement paternel agit comme </a:t>
            </a:r>
          </a:p>
          <a:p>
            <a:pPr marL="523875">
              <a:lnSpc>
                <a:spcPct val="100000"/>
              </a:lnSpc>
              <a:spcBef>
                <a:spcPts val="0"/>
              </a:spcBef>
              <a:buFontTx/>
              <a:buChar char="-"/>
            </a:pPr>
            <a:r>
              <a:rPr lang="fr-CA" sz="2200" dirty="0" smtClean="0"/>
              <a:t>facteur de protection de l’abus et de la négligence</a:t>
            </a:r>
          </a:p>
          <a:p>
            <a:pPr marL="523875">
              <a:lnSpc>
                <a:spcPct val="100000"/>
              </a:lnSpc>
              <a:spcBef>
                <a:spcPts val="0"/>
              </a:spcBef>
              <a:buFontTx/>
              <a:buChar char="-"/>
            </a:pPr>
            <a:r>
              <a:rPr lang="fr-CA" sz="2200" dirty="0" smtClean="0"/>
              <a:t>élément favorisant le développement de l’enfant et sa réussite scolaire</a:t>
            </a:r>
          </a:p>
          <a:p>
            <a:pPr marL="523875">
              <a:lnSpc>
                <a:spcPct val="100000"/>
              </a:lnSpc>
              <a:spcBef>
                <a:spcPts val="0"/>
              </a:spcBef>
              <a:buFontTx/>
              <a:buChar char="-"/>
            </a:pPr>
            <a:r>
              <a:rPr lang="fr-CA" sz="2200" dirty="0"/>
              <a:t>référentiel </a:t>
            </a:r>
            <a:r>
              <a:rPr lang="fr-CA" sz="2200" dirty="0" smtClean="0"/>
              <a:t>masculin pour permettre le développement de l’identité de l’enfant</a:t>
            </a:r>
          </a:p>
        </p:txBody>
      </p:sp>
      <p:sp>
        <p:nvSpPr>
          <p:cNvPr id="4" name="Rectangle 3"/>
          <p:cNvSpPr/>
          <p:nvPr/>
        </p:nvSpPr>
        <p:spPr>
          <a:xfrm>
            <a:off x="0" y="0"/>
            <a:ext cx="12027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 name="Connecteur droit 6"/>
          <p:cNvCxnSpPr/>
          <p:nvPr/>
        </p:nvCxnSpPr>
        <p:spPr>
          <a:xfrm flipV="1">
            <a:off x="3228203" y="1114425"/>
            <a:ext cx="5915797" cy="10721"/>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873250" cy="1381727"/>
          </a:xfrm>
          <a:prstGeom prst="rect">
            <a:avLst/>
          </a:prstGeom>
        </p:spPr>
      </p:pic>
    </p:spTree>
    <p:extLst>
      <p:ext uri="{BB962C8B-B14F-4D97-AF65-F5344CB8AC3E}">
        <p14:creationId xmlns:p14="http://schemas.microsoft.com/office/powerpoint/2010/main" val="636187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3312" y="200060"/>
            <a:ext cx="5755674" cy="1325563"/>
          </a:xfrm>
        </p:spPr>
        <p:txBody>
          <a:bodyPr>
            <a:noAutofit/>
          </a:bodyPr>
          <a:lstStyle/>
          <a:p>
            <a:pPr lvl="0" algn="ctr"/>
            <a:r>
              <a:rPr lang="fr-CA" b="1" dirty="0">
                <a:solidFill>
                  <a:schemeClr val="accent1"/>
                </a:solidFill>
              </a:rPr>
              <a:t>Des repères d’action pour l’intervention auprès des </a:t>
            </a:r>
            <a:r>
              <a:rPr lang="fr-CA" b="1" dirty="0" smtClean="0">
                <a:solidFill>
                  <a:schemeClr val="accent1"/>
                </a:solidFill>
              </a:rPr>
              <a:t>pères</a:t>
            </a:r>
            <a:endParaRPr lang="fr-CA" b="1" dirty="0">
              <a:solidFill>
                <a:schemeClr val="accent1"/>
              </a:solidFill>
            </a:endParaRPr>
          </a:p>
        </p:txBody>
      </p:sp>
      <p:sp>
        <p:nvSpPr>
          <p:cNvPr id="3" name="Espace réservé du contenu 2"/>
          <p:cNvSpPr>
            <a:spLocks noGrp="1"/>
          </p:cNvSpPr>
          <p:nvPr>
            <p:ph idx="1"/>
          </p:nvPr>
        </p:nvSpPr>
        <p:spPr>
          <a:xfrm>
            <a:off x="1742531" y="2088000"/>
            <a:ext cx="7026874" cy="4294693"/>
          </a:xfrm>
        </p:spPr>
        <p:txBody>
          <a:bodyPr>
            <a:normAutofit fontScale="40000" lnSpcReduction="20000"/>
          </a:bodyPr>
          <a:lstStyle/>
          <a:p>
            <a:pPr marL="0" indent="0">
              <a:lnSpc>
                <a:spcPct val="120000"/>
              </a:lnSpc>
              <a:spcBef>
                <a:spcPts val="600"/>
              </a:spcBef>
              <a:buNone/>
            </a:pPr>
            <a:r>
              <a:rPr lang="fr-CA" sz="7000" dirty="0">
                <a:solidFill>
                  <a:schemeClr val="accent1"/>
                </a:solidFill>
                <a:ea typeface="+mj-ea"/>
                <a:cs typeface="+mj-cs"/>
              </a:rPr>
              <a:t>Préalable</a:t>
            </a:r>
            <a:r>
              <a:rPr lang="fr-CA" sz="8000" dirty="0">
                <a:solidFill>
                  <a:schemeClr val="accent1"/>
                </a:solidFill>
                <a:ea typeface="+mj-ea"/>
                <a:cs typeface="+mj-cs"/>
              </a:rPr>
              <a:t> </a:t>
            </a:r>
            <a:endParaRPr lang="fr-CA" sz="6000" dirty="0">
              <a:solidFill>
                <a:schemeClr val="accent1"/>
              </a:solidFill>
              <a:ea typeface="+mj-ea"/>
              <a:cs typeface="+mj-cs"/>
            </a:endParaRPr>
          </a:p>
          <a:p>
            <a:pPr marL="0" indent="0">
              <a:lnSpc>
                <a:spcPct val="120000"/>
              </a:lnSpc>
              <a:spcBef>
                <a:spcPts val="0"/>
              </a:spcBef>
              <a:spcAft>
                <a:spcPts val="600"/>
              </a:spcAft>
              <a:buNone/>
            </a:pPr>
            <a:r>
              <a:rPr lang="fr-CA" sz="6000" dirty="0" smtClean="0"/>
              <a:t>être </a:t>
            </a:r>
            <a:r>
              <a:rPr lang="fr-CA" sz="6000" dirty="0"/>
              <a:t>convaincu de son importance, pour convaincre le père </a:t>
            </a:r>
            <a:r>
              <a:rPr lang="fr-CA" sz="6000" dirty="0" smtClean="0"/>
              <a:t>lui-même </a:t>
            </a:r>
            <a:r>
              <a:rPr lang="fr-CA" sz="6000" dirty="0"/>
              <a:t>et </a:t>
            </a:r>
            <a:r>
              <a:rPr lang="fr-CA" sz="6000" dirty="0" smtClean="0"/>
              <a:t>l’entourage</a:t>
            </a:r>
          </a:p>
          <a:p>
            <a:pPr marL="0" lvl="0" indent="0">
              <a:lnSpc>
                <a:spcPct val="120000"/>
              </a:lnSpc>
              <a:spcBef>
                <a:spcPts val="600"/>
              </a:spcBef>
              <a:spcAft>
                <a:spcPts val="600"/>
              </a:spcAft>
              <a:buNone/>
            </a:pPr>
            <a:r>
              <a:rPr lang="fr-CA" sz="7000" dirty="0" smtClean="0">
                <a:solidFill>
                  <a:schemeClr val="accent1"/>
                </a:solidFill>
                <a:ea typeface="+mj-ea"/>
                <a:cs typeface="+mj-cs"/>
              </a:rPr>
              <a:t>Agir </a:t>
            </a:r>
            <a:r>
              <a:rPr lang="fr-CA" sz="7000" dirty="0">
                <a:solidFill>
                  <a:schemeClr val="accent1"/>
                </a:solidFill>
                <a:ea typeface="+mj-ea"/>
                <a:cs typeface="+mj-cs"/>
              </a:rPr>
              <a:t>auprès du père </a:t>
            </a:r>
          </a:p>
          <a:p>
            <a:pPr marL="0" indent="0">
              <a:lnSpc>
                <a:spcPct val="120000"/>
              </a:lnSpc>
              <a:spcBef>
                <a:spcPts val="600"/>
              </a:spcBef>
              <a:spcAft>
                <a:spcPts val="600"/>
              </a:spcAft>
              <a:buNone/>
            </a:pPr>
            <a:r>
              <a:rPr lang="fr-CA" sz="7000" dirty="0" smtClean="0">
                <a:solidFill>
                  <a:schemeClr val="accent1"/>
                </a:solidFill>
                <a:ea typeface="+mj-ea"/>
                <a:cs typeface="+mj-cs"/>
              </a:rPr>
              <a:t>Agir </a:t>
            </a:r>
            <a:r>
              <a:rPr lang="fr-CA" sz="7000" dirty="0">
                <a:solidFill>
                  <a:schemeClr val="accent1"/>
                </a:solidFill>
                <a:ea typeface="+mj-ea"/>
                <a:cs typeface="+mj-cs"/>
              </a:rPr>
              <a:t>auprès du noyau familial</a:t>
            </a:r>
          </a:p>
          <a:p>
            <a:pPr marL="0" indent="0">
              <a:lnSpc>
                <a:spcPct val="120000"/>
              </a:lnSpc>
              <a:spcBef>
                <a:spcPts val="600"/>
              </a:spcBef>
              <a:spcAft>
                <a:spcPts val="600"/>
              </a:spcAft>
              <a:buNone/>
            </a:pPr>
            <a:r>
              <a:rPr lang="fr-CA" sz="7000" dirty="0" smtClean="0">
                <a:solidFill>
                  <a:schemeClr val="accent1"/>
                </a:solidFill>
                <a:ea typeface="+mj-ea"/>
                <a:cs typeface="+mj-cs"/>
              </a:rPr>
              <a:t>Agir </a:t>
            </a:r>
            <a:r>
              <a:rPr lang="fr-CA" sz="7000" dirty="0">
                <a:solidFill>
                  <a:schemeClr val="accent1"/>
                </a:solidFill>
                <a:ea typeface="+mj-ea"/>
                <a:cs typeface="+mj-cs"/>
              </a:rPr>
              <a:t>auprès </a:t>
            </a:r>
            <a:r>
              <a:rPr lang="fr-CA" sz="7000" dirty="0" smtClean="0">
                <a:solidFill>
                  <a:schemeClr val="accent1"/>
                </a:solidFill>
                <a:ea typeface="+mj-ea"/>
                <a:cs typeface="+mj-cs"/>
              </a:rPr>
              <a:t>des </a:t>
            </a:r>
            <a:r>
              <a:rPr lang="fr-CA" sz="7000" dirty="0">
                <a:solidFill>
                  <a:schemeClr val="accent1"/>
                </a:solidFill>
                <a:ea typeface="+mj-ea"/>
                <a:cs typeface="+mj-cs"/>
              </a:rPr>
              <a:t>professionnels </a:t>
            </a:r>
            <a:r>
              <a:rPr lang="fr-CA" sz="7000" dirty="0" smtClean="0">
                <a:solidFill>
                  <a:schemeClr val="accent1"/>
                </a:solidFill>
                <a:ea typeface="+mj-ea"/>
                <a:cs typeface="+mj-cs"/>
              </a:rPr>
              <a:t>et dans </a:t>
            </a:r>
            <a:r>
              <a:rPr lang="fr-CA" sz="7000" dirty="0">
                <a:solidFill>
                  <a:schemeClr val="accent1"/>
                </a:solidFill>
                <a:ea typeface="+mj-ea"/>
                <a:cs typeface="+mj-cs"/>
              </a:rPr>
              <a:t>l’environnement de services</a:t>
            </a:r>
            <a:r>
              <a:rPr lang="fr-CA" sz="8000" dirty="0">
                <a:solidFill>
                  <a:schemeClr val="accent1"/>
                </a:solidFill>
                <a:ea typeface="+mj-ea"/>
                <a:cs typeface="+mj-cs"/>
              </a:rPr>
              <a:t> </a:t>
            </a:r>
            <a:r>
              <a:rPr lang="fr-CA" sz="1700" dirty="0"/>
              <a:t/>
            </a:r>
            <a:br>
              <a:rPr lang="fr-CA" sz="1700" dirty="0"/>
            </a:br>
            <a:endParaRPr lang="fr-CA" sz="1700" dirty="0"/>
          </a:p>
          <a:p>
            <a:pPr marL="0" indent="0">
              <a:buNone/>
            </a:pPr>
            <a:endParaRPr lang="fr-CA" dirty="0"/>
          </a:p>
        </p:txBody>
      </p:sp>
      <p:pic>
        <p:nvPicPr>
          <p:cNvPr id="4" name="Image 3"/>
          <p:cNvPicPr>
            <a:picLocks noChangeAspect="1"/>
          </p:cNvPicPr>
          <p:nvPr/>
        </p:nvPicPr>
        <p:blipFill rotWithShape="1">
          <a:blip r:embed="rId3"/>
          <a:srcRect t="9589" r="4180" b="10960"/>
          <a:stretch/>
        </p:blipFill>
        <p:spPr>
          <a:xfrm>
            <a:off x="0" y="0"/>
            <a:ext cx="2592000" cy="2088000"/>
          </a:xfrm>
          <a:prstGeom prst="rect">
            <a:avLst/>
          </a:prstGeom>
        </p:spPr>
      </p:pic>
      <p:pic>
        <p:nvPicPr>
          <p:cNvPr id="5" name="Image 4"/>
          <p:cNvPicPr>
            <a:picLocks noChangeAspect="1"/>
          </p:cNvPicPr>
          <p:nvPr/>
        </p:nvPicPr>
        <p:blipFill>
          <a:blip r:embed="rId4"/>
          <a:stretch>
            <a:fillRect/>
          </a:stretch>
        </p:blipFill>
        <p:spPr>
          <a:xfrm>
            <a:off x="0" y="2067697"/>
            <a:ext cx="1276865" cy="4790897"/>
          </a:xfrm>
          <a:prstGeom prst="rect">
            <a:avLst/>
          </a:prstGeom>
        </p:spPr>
      </p:pic>
      <p:cxnSp>
        <p:nvCxnSpPr>
          <p:cNvPr id="6" name="Connecteur droit 5"/>
          <p:cNvCxnSpPr/>
          <p:nvPr/>
        </p:nvCxnSpPr>
        <p:spPr>
          <a:xfrm flipV="1">
            <a:off x="3228203" y="1718642"/>
            <a:ext cx="5915797" cy="1072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7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0623" y="-53967"/>
            <a:ext cx="5890829" cy="1325563"/>
          </a:xfrm>
        </p:spPr>
        <p:txBody>
          <a:bodyPr vert="horz" lIns="91440" tIns="45720" rIns="91440" bIns="45720" rtlCol="0" anchor="ctr">
            <a:normAutofit/>
          </a:bodyPr>
          <a:lstStyle/>
          <a:p>
            <a:pPr algn="ctr"/>
            <a:r>
              <a:rPr lang="fr-CA" b="1" dirty="0" smtClean="0">
                <a:solidFill>
                  <a:schemeClr val="accent1"/>
                </a:solidFill>
              </a:rPr>
              <a:t>Plus-value du partenariat</a:t>
            </a:r>
            <a:endParaRPr lang="fr-CA" b="1" dirty="0">
              <a:solidFill>
                <a:schemeClr val="accent1"/>
              </a:solidFill>
            </a:endParaRPr>
          </a:p>
        </p:txBody>
      </p:sp>
      <p:sp>
        <p:nvSpPr>
          <p:cNvPr id="3" name="Espace réservé du contenu 2"/>
          <p:cNvSpPr>
            <a:spLocks noGrp="1"/>
          </p:cNvSpPr>
          <p:nvPr>
            <p:ph idx="1"/>
          </p:nvPr>
        </p:nvSpPr>
        <p:spPr>
          <a:xfrm>
            <a:off x="1781162" y="2249647"/>
            <a:ext cx="7013588" cy="3798728"/>
          </a:xfrm>
        </p:spPr>
        <p:txBody>
          <a:bodyPr>
            <a:noAutofit/>
          </a:bodyPr>
          <a:lstStyle/>
          <a:p>
            <a:pPr marL="361950" indent="-361950">
              <a:lnSpc>
                <a:spcPct val="100000"/>
              </a:lnSpc>
              <a:spcBef>
                <a:spcPts val="600"/>
              </a:spcBef>
              <a:spcAft>
                <a:spcPts val="600"/>
              </a:spcAft>
              <a:buClr>
                <a:srgbClr val="5B9BD5"/>
              </a:buClr>
              <a:buSzPct val="150000"/>
            </a:pPr>
            <a:r>
              <a:rPr lang="fr-CA" sz="2200" dirty="0" smtClean="0"/>
              <a:t>Développer un partenariat novateur et complémentaire </a:t>
            </a:r>
          </a:p>
          <a:p>
            <a:pPr marL="361950" indent="-361950">
              <a:lnSpc>
                <a:spcPct val="100000"/>
              </a:lnSpc>
              <a:spcBef>
                <a:spcPts val="600"/>
              </a:spcBef>
              <a:spcAft>
                <a:spcPts val="600"/>
              </a:spcAft>
              <a:buClr>
                <a:srgbClr val="5B9BD5"/>
              </a:buClr>
              <a:buSzPct val="150000"/>
            </a:pPr>
            <a:r>
              <a:rPr lang="fr-CA" sz="2200" dirty="0" smtClean="0"/>
              <a:t>Échanger nos connaissances et pratiques pour développer nos expertises</a:t>
            </a:r>
          </a:p>
          <a:p>
            <a:pPr marL="361950" indent="-361950">
              <a:lnSpc>
                <a:spcPct val="100000"/>
              </a:lnSpc>
              <a:spcBef>
                <a:spcPts val="600"/>
              </a:spcBef>
              <a:spcAft>
                <a:spcPts val="600"/>
              </a:spcAft>
              <a:buClr>
                <a:srgbClr val="5B9BD5"/>
              </a:buClr>
              <a:buSzPct val="150000"/>
            </a:pPr>
            <a:r>
              <a:rPr lang="fr-FR" sz="2200" dirty="0" smtClean="0"/>
              <a:t>Participer à un projet de </a:t>
            </a:r>
            <a:r>
              <a:rPr lang="fr-FR" sz="2200" dirty="0" err="1" smtClean="0"/>
              <a:t>co</a:t>
            </a:r>
            <a:r>
              <a:rPr lang="fr-FR" sz="2200" dirty="0" smtClean="0"/>
              <a:t>-construction </a:t>
            </a:r>
            <a:r>
              <a:rPr lang="fr-FR" sz="2200" dirty="0" err="1" smtClean="0"/>
              <a:t>clinico</a:t>
            </a:r>
            <a:r>
              <a:rPr lang="fr-FR" sz="2200" dirty="0" smtClean="0"/>
              <a:t>-scientifique avec une évaluation de programme </a:t>
            </a:r>
          </a:p>
          <a:p>
            <a:pPr marL="361950" indent="-361950">
              <a:lnSpc>
                <a:spcPct val="100000"/>
              </a:lnSpc>
              <a:spcBef>
                <a:spcPts val="600"/>
              </a:spcBef>
              <a:spcAft>
                <a:spcPts val="600"/>
              </a:spcAft>
              <a:buClr>
                <a:srgbClr val="5B9BD5"/>
              </a:buClr>
              <a:buSzPct val="150000"/>
            </a:pPr>
            <a:r>
              <a:rPr lang="fr-CA" sz="2200" dirty="0" smtClean="0"/>
              <a:t>Sensibiliser les intervenants et transmettre des repères d’actions pour l’intervention</a:t>
            </a:r>
          </a:p>
          <a:p>
            <a:pPr marL="361950" indent="-361950">
              <a:lnSpc>
                <a:spcPct val="100000"/>
              </a:lnSpc>
              <a:spcAft>
                <a:spcPts val="600"/>
              </a:spcAft>
              <a:buClr>
                <a:srgbClr val="5B9BD5"/>
              </a:buClr>
              <a:buSzPct val="150000"/>
            </a:pPr>
            <a:r>
              <a:rPr lang="fr-CA" sz="2200" dirty="0" smtClean="0"/>
              <a:t>Rejoindre les pères en situation de vulnérabilité </a:t>
            </a:r>
          </a:p>
          <a:p>
            <a:pPr marL="0" indent="0" algn="just">
              <a:lnSpc>
                <a:spcPct val="100000"/>
              </a:lnSpc>
              <a:buClr>
                <a:srgbClr val="5B9BD5"/>
              </a:buClr>
              <a:buSzPct val="150000"/>
              <a:buNone/>
            </a:pPr>
            <a:endParaRPr lang="fr-CA" sz="2000" dirty="0" smtClean="0"/>
          </a:p>
        </p:txBody>
      </p:sp>
      <p:pic>
        <p:nvPicPr>
          <p:cNvPr id="4" name="Image 3"/>
          <p:cNvPicPr>
            <a:picLocks noChangeAspect="1"/>
          </p:cNvPicPr>
          <p:nvPr/>
        </p:nvPicPr>
        <p:blipFill>
          <a:blip r:embed="rId3"/>
          <a:stretch>
            <a:fillRect/>
          </a:stretch>
        </p:blipFill>
        <p:spPr>
          <a:xfrm>
            <a:off x="0" y="0"/>
            <a:ext cx="1286367" cy="6858594"/>
          </a:xfrm>
          <a:prstGeom prst="rect">
            <a:avLst/>
          </a:prstGeom>
        </p:spPr>
      </p:pic>
      <p:cxnSp>
        <p:nvCxnSpPr>
          <p:cNvPr id="6" name="Connecteur droit 5"/>
          <p:cNvCxnSpPr/>
          <p:nvPr/>
        </p:nvCxnSpPr>
        <p:spPr>
          <a:xfrm flipV="1">
            <a:off x="3228203" y="1215606"/>
            <a:ext cx="5915797" cy="10721"/>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2136932" cy="1492250"/>
          </a:xfrm>
          <a:prstGeom prst="rect">
            <a:avLst/>
          </a:prstGeom>
        </p:spPr>
      </p:pic>
    </p:spTree>
    <p:extLst>
      <p:ext uri="{BB962C8B-B14F-4D97-AF65-F5344CB8AC3E}">
        <p14:creationId xmlns:p14="http://schemas.microsoft.com/office/powerpoint/2010/main" val="2809339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11342" y="484234"/>
            <a:ext cx="5822175" cy="600164"/>
          </a:xfrm>
          <a:prstGeom prst="rect">
            <a:avLst/>
          </a:prstGeom>
        </p:spPr>
        <p:txBody>
          <a:bodyPr wrap="square">
            <a:spAutoFit/>
          </a:bodyPr>
          <a:lstStyle/>
          <a:p>
            <a:pPr algn="ctr" fontAlgn="base"/>
            <a:r>
              <a:rPr lang="fr-CA" sz="3300" b="1" dirty="0" smtClean="0">
                <a:solidFill>
                  <a:schemeClr val="accent1"/>
                </a:solidFill>
              </a:rPr>
              <a:t>Des </a:t>
            </a:r>
            <a:r>
              <a:rPr lang="fr-CA" sz="3300" b="1" dirty="0">
                <a:solidFill>
                  <a:schemeClr val="accent1"/>
                </a:solidFill>
              </a:rPr>
              <a:t>défis encore </a:t>
            </a:r>
            <a:r>
              <a:rPr lang="fr-CA" sz="3300" b="1" dirty="0" smtClean="0">
                <a:solidFill>
                  <a:schemeClr val="accent1"/>
                </a:solidFill>
              </a:rPr>
              <a:t>grands…</a:t>
            </a:r>
            <a:endParaRPr lang="fr-FR" sz="3300" b="1" dirty="0"/>
          </a:p>
        </p:txBody>
      </p:sp>
      <p:pic>
        <p:nvPicPr>
          <p:cNvPr id="2" name="Image 1"/>
          <p:cNvPicPr>
            <a:picLocks noChangeAspect="1"/>
          </p:cNvPicPr>
          <p:nvPr/>
        </p:nvPicPr>
        <p:blipFill>
          <a:blip r:embed="rId3"/>
          <a:stretch>
            <a:fillRect/>
          </a:stretch>
        </p:blipFill>
        <p:spPr>
          <a:xfrm>
            <a:off x="0" y="-594"/>
            <a:ext cx="1136822" cy="6858594"/>
          </a:xfrm>
          <a:prstGeom prst="rect">
            <a:avLst/>
          </a:prstGeom>
        </p:spPr>
      </p:pic>
      <p:pic>
        <p:nvPicPr>
          <p:cNvPr id="8" name="Image 7"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948" y="251517"/>
            <a:ext cx="2404872" cy="859536"/>
          </a:xfrm>
          <a:prstGeom prst="rect">
            <a:avLst/>
          </a:prstGeom>
        </p:spPr>
      </p:pic>
      <p:sp>
        <p:nvSpPr>
          <p:cNvPr id="3" name="Rectangle 2"/>
          <p:cNvSpPr/>
          <p:nvPr/>
        </p:nvSpPr>
        <p:spPr>
          <a:xfrm>
            <a:off x="1542393" y="1862802"/>
            <a:ext cx="7199870" cy="4431982"/>
          </a:xfrm>
          <a:prstGeom prst="rect">
            <a:avLst/>
          </a:prstGeom>
        </p:spPr>
        <p:txBody>
          <a:bodyPr wrap="square">
            <a:spAutoFit/>
          </a:bodyPr>
          <a:lstStyle/>
          <a:p>
            <a:pPr marL="285750" indent="-285750">
              <a:buClr>
                <a:srgbClr val="5B9BD5"/>
              </a:buClr>
              <a:buSzPct val="150000"/>
              <a:buFont typeface="Arial" panose="020B0604020202020204" pitchFamily="34" charset="0"/>
              <a:buChar char="•"/>
            </a:pPr>
            <a:r>
              <a:rPr lang="fr-CA" sz="2200" dirty="0">
                <a:solidFill>
                  <a:prstClr val="black"/>
                </a:solidFill>
              </a:rPr>
              <a:t>Recrutement et engagement des </a:t>
            </a:r>
            <a:r>
              <a:rPr lang="fr-CA" sz="2200" dirty="0" smtClean="0">
                <a:solidFill>
                  <a:prstClr val="black"/>
                </a:solidFill>
              </a:rPr>
              <a:t>pères</a:t>
            </a:r>
          </a:p>
          <a:p>
            <a:pPr marL="285750" indent="-285750">
              <a:buClr>
                <a:srgbClr val="5B9BD5"/>
              </a:buClr>
              <a:buSzPct val="150000"/>
              <a:buFont typeface="Arial" panose="020B0604020202020204" pitchFamily="34" charset="0"/>
              <a:buChar char="•"/>
            </a:pPr>
            <a:endParaRPr lang="fr-CA" sz="2200" dirty="0">
              <a:solidFill>
                <a:prstClr val="black"/>
              </a:solidFill>
            </a:endParaRPr>
          </a:p>
          <a:p>
            <a:pPr marL="285750" indent="-285750">
              <a:buClr>
                <a:srgbClr val="5B9BD5"/>
              </a:buClr>
              <a:buSzPct val="150000"/>
              <a:buFont typeface="Arial" panose="020B0604020202020204" pitchFamily="34" charset="0"/>
              <a:buChar char="•"/>
            </a:pPr>
            <a:r>
              <a:rPr lang="fr-CA" sz="2200" dirty="0">
                <a:solidFill>
                  <a:prstClr val="black"/>
                </a:solidFill>
              </a:rPr>
              <a:t>Mixité des profils des </a:t>
            </a:r>
            <a:r>
              <a:rPr lang="fr-CA" sz="2200" dirty="0" smtClean="0">
                <a:solidFill>
                  <a:prstClr val="black"/>
                </a:solidFill>
              </a:rPr>
              <a:t>pères</a:t>
            </a:r>
          </a:p>
          <a:p>
            <a:pPr>
              <a:buClr>
                <a:srgbClr val="5B9BD5"/>
              </a:buClr>
              <a:buSzPct val="150000"/>
            </a:pPr>
            <a:endParaRPr lang="fr-CA" sz="2200" dirty="0" smtClean="0">
              <a:solidFill>
                <a:prstClr val="black"/>
              </a:solidFill>
            </a:endParaRPr>
          </a:p>
          <a:p>
            <a:pPr marL="285750" indent="-285750">
              <a:buClr>
                <a:srgbClr val="5B9BD5"/>
              </a:buClr>
              <a:buSzPct val="150000"/>
              <a:buFont typeface="Arial" panose="020B0604020202020204" pitchFamily="34" charset="0"/>
              <a:buChar char="•"/>
            </a:pPr>
            <a:r>
              <a:rPr lang="fr-CA" sz="2200" dirty="0">
                <a:solidFill>
                  <a:prstClr val="black"/>
                </a:solidFill>
              </a:rPr>
              <a:t>Jumeler deux </a:t>
            </a:r>
            <a:r>
              <a:rPr lang="fr-CA" sz="2200" dirty="0" smtClean="0">
                <a:solidFill>
                  <a:prstClr val="black"/>
                </a:solidFill>
              </a:rPr>
              <a:t>programmes distincts et en créer un nouveau</a:t>
            </a:r>
            <a:endParaRPr lang="fr-CA" sz="2200" dirty="0">
              <a:solidFill>
                <a:prstClr val="black"/>
              </a:solidFill>
            </a:endParaRPr>
          </a:p>
          <a:p>
            <a:pPr>
              <a:buClr>
                <a:srgbClr val="5B9BD5"/>
              </a:buClr>
              <a:buSzPct val="150000"/>
            </a:pPr>
            <a:endParaRPr lang="fr-CA" sz="2200" dirty="0">
              <a:solidFill>
                <a:prstClr val="black"/>
              </a:solidFill>
            </a:endParaRPr>
          </a:p>
          <a:p>
            <a:pPr marL="285750" indent="-285750">
              <a:buClr>
                <a:srgbClr val="5B9BD5"/>
              </a:buClr>
              <a:buSzPct val="150000"/>
              <a:buFont typeface="Arial" panose="020B0604020202020204" pitchFamily="34" charset="0"/>
              <a:buChar char="•"/>
            </a:pPr>
            <a:r>
              <a:rPr lang="fr-CA" sz="2200" dirty="0"/>
              <a:t>Enjeux : </a:t>
            </a:r>
          </a:p>
          <a:p>
            <a:pPr marL="742950" lvl="1" indent="-285750">
              <a:buClr>
                <a:srgbClr val="5B9BD5"/>
              </a:buClr>
              <a:buSzPct val="110000"/>
              <a:buFontTx/>
              <a:buChar char="-"/>
            </a:pPr>
            <a:r>
              <a:rPr lang="fr-CA" sz="2200" dirty="0" smtClean="0"/>
              <a:t>Temps/disponibilité</a:t>
            </a:r>
            <a:r>
              <a:rPr lang="fr-CA" sz="2200" dirty="0"/>
              <a:t>, </a:t>
            </a:r>
            <a:r>
              <a:rPr lang="fr-CA" sz="2200" dirty="0" smtClean="0"/>
              <a:t>énergie </a:t>
            </a:r>
          </a:p>
          <a:p>
            <a:pPr marL="742950" lvl="1" indent="-285750">
              <a:buClr>
                <a:srgbClr val="5B9BD5"/>
              </a:buClr>
              <a:buSzPct val="110000"/>
              <a:buFontTx/>
              <a:buChar char="-"/>
            </a:pPr>
            <a:r>
              <a:rPr lang="fr-CA" sz="2200" dirty="0" smtClean="0"/>
              <a:t>Locaux, budget</a:t>
            </a:r>
            <a:endParaRPr lang="fr-CA" sz="2200" dirty="0"/>
          </a:p>
          <a:p>
            <a:pPr marL="742950" lvl="1" indent="-285750">
              <a:buClr>
                <a:srgbClr val="5B9BD5"/>
              </a:buClr>
              <a:buSzPct val="110000"/>
              <a:buFontTx/>
              <a:buChar char="-"/>
            </a:pPr>
            <a:r>
              <a:rPr lang="fr-CA" sz="2200" dirty="0"/>
              <a:t>C</a:t>
            </a:r>
            <a:r>
              <a:rPr lang="fr-CA" sz="2200" dirty="0" smtClean="0"/>
              <a:t>onfidentialité</a:t>
            </a:r>
            <a:endParaRPr lang="fr-CA" sz="2200" dirty="0"/>
          </a:p>
          <a:p>
            <a:pPr marL="742950" lvl="1" indent="-285750">
              <a:buClr>
                <a:srgbClr val="5B9BD5"/>
              </a:buClr>
              <a:buSzPct val="110000"/>
              <a:buFontTx/>
              <a:buChar char="-"/>
            </a:pPr>
            <a:r>
              <a:rPr lang="fr-CA" sz="2200" dirty="0" smtClean="0"/>
              <a:t>Pérennité, défis </a:t>
            </a:r>
            <a:r>
              <a:rPr lang="fr-CA" sz="2200" dirty="0"/>
              <a:t>d’une </a:t>
            </a:r>
            <a:r>
              <a:rPr lang="fr-CA" sz="2200" dirty="0" smtClean="0"/>
              <a:t>généralisation</a:t>
            </a:r>
          </a:p>
          <a:p>
            <a:pPr lvl="1"/>
            <a:endParaRPr lang="fr-CA" dirty="0"/>
          </a:p>
        </p:txBody>
      </p:sp>
      <p:pic>
        <p:nvPicPr>
          <p:cNvPr id="9" name="Espace réservé du contenu 3"/>
          <p:cNvPicPr>
            <a:picLocks noChangeAspect="1"/>
          </p:cNvPicPr>
          <p:nvPr/>
        </p:nvPicPr>
        <p:blipFill>
          <a:blip r:embed="rId5"/>
          <a:stretch>
            <a:fillRect/>
          </a:stretch>
        </p:blipFill>
        <p:spPr>
          <a:xfrm>
            <a:off x="7753975" y="5166000"/>
            <a:ext cx="1408348" cy="1692000"/>
          </a:xfrm>
          <a:prstGeom prst="rect">
            <a:avLst/>
          </a:prstGeom>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4379" t="24092" r="27617" b="68181"/>
          <a:stretch/>
        </p:blipFill>
        <p:spPr>
          <a:xfrm>
            <a:off x="6223214" y="6426000"/>
            <a:ext cx="2939109" cy="432000"/>
          </a:xfrm>
          <a:prstGeom prst="rect">
            <a:avLst/>
          </a:prstGeom>
        </p:spPr>
      </p:pic>
      <p:cxnSp>
        <p:nvCxnSpPr>
          <p:cNvPr id="11" name="Connecteur droit 10"/>
          <p:cNvCxnSpPr/>
          <p:nvPr/>
        </p:nvCxnSpPr>
        <p:spPr>
          <a:xfrm flipV="1">
            <a:off x="3228203" y="1423364"/>
            <a:ext cx="5915797" cy="1072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2428"/>
            <a:ext cx="2682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contenu 5"/>
          <p:cNvSpPr>
            <a:spLocks noGrp="1"/>
          </p:cNvSpPr>
          <p:nvPr>
            <p:ph idx="1"/>
          </p:nvPr>
        </p:nvSpPr>
        <p:spPr>
          <a:xfrm>
            <a:off x="2825938" y="539898"/>
            <a:ext cx="6071528" cy="5724723"/>
          </a:xfrm>
        </p:spPr>
        <p:txBody>
          <a:bodyPr>
            <a:noAutofit/>
          </a:bodyPr>
          <a:lstStyle/>
          <a:p>
            <a:pPr marL="271463" indent="-271463" algn="just">
              <a:lnSpc>
                <a:spcPct val="107000"/>
              </a:lnSpc>
              <a:spcAft>
                <a:spcPts val="800"/>
              </a:spcAft>
              <a:buClr>
                <a:srgbClr val="5B9BD5"/>
              </a:buClr>
              <a:buSzPct val="150000"/>
            </a:pPr>
            <a:r>
              <a:rPr lang="fr-CA" sz="2200" dirty="0" smtClean="0">
                <a:ea typeface="Calibri" panose="020F0502020204030204" pitchFamily="34" charset="0"/>
                <a:cs typeface="Times New Roman" panose="02020603050405020304" pitchFamily="18" charset="0"/>
              </a:rPr>
              <a:t>La </a:t>
            </a:r>
            <a:r>
              <a:rPr lang="fr-CA" sz="2200" dirty="0">
                <a:ea typeface="Calibri" panose="020F0502020204030204" pitchFamily="34" charset="0"/>
                <a:cs typeface="Times New Roman" panose="02020603050405020304" pitchFamily="18" charset="0"/>
              </a:rPr>
              <a:t>paternité est à la mode, les pères s’affichent et se </a:t>
            </a:r>
            <a:r>
              <a:rPr lang="fr-CA" sz="2200" dirty="0" smtClean="0">
                <a:ea typeface="Calibri" panose="020F0502020204030204" pitchFamily="34" charset="0"/>
                <a:cs typeface="Times New Roman" panose="02020603050405020304" pitchFamily="18" charset="0"/>
              </a:rPr>
              <a:t>revendiquent</a:t>
            </a:r>
            <a:endParaRPr lang="fr-CA" sz="2200" dirty="0">
              <a:ea typeface="Calibri" panose="020F0502020204030204" pitchFamily="34" charset="0"/>
              <a:cs typeface="Times New Roman" panose="02020603050405020304" pitchFamily="18" charset="0"/>
            </a:endParaRPr>
          </a:p>
          <a:p>
            <a:pPr marL="271463" indent="-271463" algn="just">
              <a:lnSpc>
                <a:spcPct val="107000"/>
              </a:lnSpc>
              <a:spcAft>
                <a:spcPts val="800"/>
              </a:spcAft>
              <a:buClr>
                <a:srgbClr val="5B9BD5"/>
              </a:buClr>
              <a:buSzPct val="150000"/>
            </a:pPr>
            <a:r>
              <a:rPr lang="fr-CA" sz="2200" dirty="0" smtClean="0">
                <a:ea typeface="Calibri" panose="020F0502020204030204" pitchFamily="34" charset="0"/>
                <a:cs typeface="Times New Roman" panose="02020603050405020304" pitchFamily="18" charset="0"/>
              </a:rPr>
              <a:t>Égalité homme-femme vs égalité père-mère</a:t>
            </a:r>
          </a:p>
          <a:p>
            <a:pPr marL="271463" indent="-271463" algn="just">
              <a:lnSpc>
                <a:spcPct val="107000"/>
              </a:lnSpc>
              <a:spcAft>
                <a:spcPts val="800"/>
              </a:spcAft>
              <a:buClr>
                <a:srgbClr val="5B9BD5"/>
              </a:buClr>
              <a:buSzPct val="150000"/>
            </a:pPr>
            <a:r>
              <a:rPr lang="fr-CA" sz="2200" dirty="0" smtClean="0">
                <a:ea typeface="Calibri" panose="020F0502020204030204" pitchFamily="34" charset="0"/>
                <a:cs typeface="Times New Roman" panose="02020603050405020304" pitchFamily="18" charset="0"/>
              </a:rPr>
              <a:t>Le </a:t>
            </a:r>
            <a:r>
              <a:rPr lang="fr-CA" sz="2200" dirty="0">
                <a:ea typeface="Calibri" panose="020F0502020204030204" pitchFamily="34" charset="0"/>
                <a:cs typeface="Times New Roman" panose="02020603050405020304" pitchFamily="18" charset="0"/>
              </a:rPr>
              <a:t>milieu communautaire </a:t>
            </a:r>
            <a:r>
              <a:rPr lang="fr-CA" sz="2200" dirty="0" smtClean="0">
                <a:ea typeface="Calibri" panose="020F0502020204030204" pitchFamily="34" charset="0"/>
                <a:cs typeface="Times New Roman" panose="02020603050405020304" pitchFamily="18" charset="0"/>
              </a:rPr>
              <a:t>plus </a:t>
            </a:r>
            <a:r>
              <a:rPr lang="fr-CA" sz="2200" dirty="0">
                <a:ea typeface="Calibri" panose="020F0502020204030204" pitchFamily="34" charset="0"/>
                <a:cs typeface="Times New Roman" panose="02020603050405020304" pitchFamily="18" charset="0"/>
              </a:rPr>
              <a:t>mobilisé </a:t>
            </a:r>
            <a:r>
              <a:rPr lang="fr-CA" sz="2200" dirty="0" smtClean="0">
                <a:ea typeface="Calibri" panose="020F0502020204030204" pitchFamily="34" charset="0"/>
                <a:cs typeface="Times New Roman" panose="02020603050405020304" pitchFamily="18" charset="0"/>
              </a:rPr>
              <a:t>que </a:t>
            </a:r>
            <a:r>
              <a:rPr lang="fr-CA" sz="2200" dirty="0">
                <a:ea typeface="Calibri" panose="020F0502020204030204" pitchFamily="34" charset="0"/>
                <a:cs typeface="Times New Roman" panose="02020603050405020304" pitchFamily="18" charset="0"/>
              </a:rPr>
              <a:t>le </a:t>
            </a:r>
            <a:r>
              <a:rPr lang="fr-CA" sz="2200" dirty="0" smtClean="0">
                <a:ea typeface="Calibri" panose="020F0502020204030204" pitchFamily="34" charset="0"/>
                <a:cs typeface="Times New Roman" panose="02020603050405020304" pitchFamily="18" charset="0"/>
              </a:rPr>
              <a:t>milieu institutionnel : ensemble nous </a:t>
            </a:r>
            <a:r>
              <a:rPr lang="fr-CA" sz="2200" dirty="0">
                <a:ea typeface="Calibri" panose="020F0502020204030204" pitchFamily="34" charset="0"/>
                <a:cs typeface="Times New Roman" panose="02020603050405020304" pitchFamily="18" charset="0"/>
              </a:rPr>
              <a:t>pouvons </a:t>
            </a:r>
            <a:r>
              <a:rPr lang="fr-CA" sz="2200" dirty="0" smtClean="0">
                <a:ea typeface="Calibri" panose="020F0502020204030204" pitchFamily="34" charset="0"/>
                <a:cs typeface="Times New Roman" panose="02020603050405020304" pitchFamily="18" charset="0"/>
              </a:rPr>
              <a:t>agir</a:t>
            </a:r>
            <a:endParaRPr lang="fr-CA" sz="2200" dirty="0">
              <a:ea typeface="Calibri" panose="020F0502020204030204" pitchFamily="34" charset="0"/>
              <a:cs typeface="Times New Roman" panose="02020603050405020304" pitchFamily="18" charset="0"/>
            </a:endParaRPr>
          </a:p>
          <a:p>
            <a:pPr marL="271463" indent="-271463" algn="just">
              <a:lnSpc>
                <a:spcPct val="107000"/>
              </a:lnSpc>
              <a:spcAft>
                <a:spcPts val="800"/>
              </a:spcAft>
              <a:buClr>
                <a:srgbClr val="5B9BD5"/>
              </a:buClr>
              <a:buSzPct val="150000"/>
            </a:pPr>
            <a:r>
              <a:rPr lang="fr-CA" sz="2200" dirty="0" smtClean="0">
                <a:ea typeface="Calibri" panose="020F0502020204030204" pitchFamily="34" charset="0"/>
                <a:cs typeface="Times New Roman" panose="02020603050405020304" pitchFamily="18" charset="0"/>
              </a:rPr>
              <a:t>Le </a:t>
            </a:r>
            <a:r>
              <a:rPr lang="fr-CA" sz="2200" dirty="0">
                <a:ea typeface="Calibri" panose="020F0502020204030204" pitchFamily="34" charset="0"/>
                <a:cs typeface="Times New Roman" panose="02020603050405020304" pitchFamily="18" charset="0"/>
              </a:rPr>
              <a:t>programme Vestiaire des </a:t>
            </a:r>
            <a:r>
              <a:rPr lang="fr-CA" sz="2200" dirty="0" smtClean="0">
                <a:ea typeface="Calibri" panose="020F0502020204030204" pitchFamily="34" charset="0"/>
                <a:cs typeface="Times New Roman" panose="02020603050405020304" pitchFamily="18" charset="0"/>
              </a:rPr>
              <a:t>Pères, une opportunité</a:t>
            </a:r>
            <a:endParaRPr lang="fr-CA" sz="2200" dirty="0">
              <a:ea typeface="Calibri" panose="020F0502020204030204" pitchFamily="34" charset="0"/>
              <a:cs typeface="Times New Roman" panose="02020603050405020304" pitchFamily="18" charset="0"/>
            </a:endParaRPr>
          </a:p>
          <a:p>
            <a:pPr marL="271463" indent="-271463">
              <a:buClr>
                <a:srgbClr val="5B9BD5"/>
              </a:buClr>
              <a:buSzPct val="150000"/>
            </a:pPr>
            <a:r>
              <a:rPr lang="fr-CA" sz="2200" dirty="0" smtClean="0"/>
              <a:t>Santé Bien-Être des Hommes</a:t>
            </a:r>
            <a:r>
              <a:rPr lang="fr-CA" sz="2200" dirty="0"/>
              <a:t> : </a:t>
            </a:r>
            <a:r>
              <a:rPr lang="fr-CA" sz="2200" dirty="0" smtClean="0"/>
              <a:t>orientations stratégiques ministérielles</a:t>
            </a:r>
          </a:p>
          <a:p>
            <a:pPr marL="0" indent="0">
              <a:buNone/>
            </a:pPr>
            <a:endParaRPr lang="fr-CA" sz="2000" dirty="0" smtClean="0"/>
          </a:p>
          <a:p>
            <a:pPr marL="0" indent="0" algn="ctr">
              <a:spcBef>
                <a:spcPts val="0"/>
              </a:spcBef>
              <a:buNone/>
            </a:pPr>
            <a:r>
              <a:rPr lang="fr-CA" sz="2800" i="1" dirty="0" smtClean="0">
                <a:solidFill>
                  <a:srgbClr val="5B9BD5"/>
                </a:solidFill>
                <a:effectLst>
                  <a:outerShdw blurRad="38100" dist="38100" dir="2700000" algn="tl">
                    <a:srgbClr val="000000">
                      <a:alpha val="43137"/>
                    </a:srgbClr>
                  </a:outerShdw>
                </a:effectLst>
              </a:rPr>
              <a:t> </a:t>
            </a:r>
            <a:r>
              <a:rPr lang="fr-CA" sz="2600" i="1" dirty="0" smtClean="0">
                <a:solidFill>
                  <a:schemeClr val="accent1">
                    <a:lumMod val="75000"/>
                  </a:schemeClr>
                </a:solidFill>
                <a:effectLst>
                  <a:outerShdw blurRad="38100" dist="38100" dir="2700000" algn="tl">
                    <a:srgbClr val="000000">
                      <a:alpha val="43137"/>
                    </a:srgbClr>
                  </a:outerShdw>
                </a:effectLst>
              </a:rPr>
              <a:t>Pour que les pères </a:t>
            </a:r>
          </a:p>
          <a:p>
            <a:pPr marL="0" indent="0" algn="ctr">
              <a:spcBef>
                <a:spcPts val="0"/>
              </a:spcBef>
              <a:buNone/>
            </a:pPr>
            <a:r>
              <a:rPr lang="fr-CA" sz="2600" i="1" dirty="0" smtClean="0">
                <a:solidFill>
                  <a:schemeClr val="accent1">
                    <a:lumMod val="75000"/>
                  </a:schemeClr>
                </a:solidFill>
                <a:effectLst>
                  <a:outerShdw blurRad="38100" dist="38100" dir="2700000" algn="tl">
                    <a:srgbClr val="000000">
                      <a:alpha val="43137"/>
                    </a:srgbClr>
                  </a:outerShdw>
                </a:effectLst>
              </a:rPr>
              <a:t>s’engagent auprès de leurs enfants, engagez vous auprès des pères </a:t>
            </a:r>
            <a:r>
              <a:rPr lang="fr-CA" sz="2800" i="1" dirty="0" smtClean="0">
                <a:solidFill>
                  <a:schemeClr val="accent1">
                    <a:lumMod val="75000"/>
                  </a:schemeClr>
                </a:solidFill>
                <a:effectLst>
                  <a:outerShdw blurRad="38100" dist="38100" dir="2700000" algn="tl">
                    <a:srgbClr val="000000">
                      <a:alpha val="43137"/>
                    </a:srgbClr>
                  </a:outerShdw>
                </a:effectLst>
              </a:rPr>
              <a:t>! </a:t>
            </a:r>
          </a:p>
          <a:p>
            <a:pPr marL="0" indent="0">
              <a:buNone/>
            </a:pPr>
            <a:endParaRPr lang="fr-CA" sz="2000" dirty="0"/>
          </a:p>
        </p:txBody>
      </p:sp>
      <p:sp>
        <p:nvSpPr>
          <p:cNvPr id="2" name="Titre 1"/>
          <p:cNvSpPr>
            <a:spLocks noGrp="1"/>
          </p:cNvSpPr>
          <p:nvPr>
            <p:ph type="title"/>
          </p:nvPr>
        </p:nvSpPr>
        <p:spPr>
          <a:xfrm>
            <a:off x="-8239" y="3328034"/>
            <a:ext cx="2718486" cy="1325563"/>
          </a:xfrm>
        </p:spPr>
        <p:txBody>
          <a:bodyPr vert="horz" lIns="91440" tIns="45720" rIns="91440" bIns="45720" rtlCol="0" anchor="ctr">
            <a:noAutofit/>
          </a:bodyPr>
          <a:lstStyle/>
          <a:p>
            <a:pPr lvl="0" algn="ctr"/>
            <a:r>
              <a:rPr lang="fr-CA" sz="3200" b="1" dirty="0" smtClean="0">
                <a:solidFill>
                  <a:schemeClr val="bg1"/>
                </a:solidFill>
                <a:effectLst>
                  <a:outerShdw blurRad="38100" dist="38100" dir="2700000" algn="tl">
                    <a:srgbClr val="000000">
                      <a:alpha val="43137"/>
                    </a:srgbClr>
                  </a:outerShdw>
                </a:effectLst>
              </a:rPr>
              <a:t>Conclusion</a:t>
            </a:r>
            <a:br>
              <a:rPr lang="fr-CA" sz="3200" b="1" dirty="0" smtClean="0">
                <a:solidFill>
                  <a:schemeClr val="bg1"/>
                </a:solidFill>
                <a:effectLst>
                  <a:outerShdw blurRad="38100" dist="38100" dir="2700000" algn="tl">
                    <a:srgbClr val="000000">
                      <a:alpha val="43137"/>
                    </a:srgbClr>
                  </a:outerShdw>
                </a:effectLst>
              </a:rPr>
            </a:br>
            <a:r>
              <a:rPr lang="fr-CA" sz="3200" b="1" dirty="0" smtClean="0">
                <a:solidFill>
                  <a:schemeClr val="bg1"/>
                </a:solidFill>
                <a:effectLst>
                  <a:outerShdw blurRad="38100" dist="38100" dir="2700000" algn="tl">
                    <a:srgbClr val="000000">
                      <a:alpha val="43137"/>
                    </a:srgbClr>
                  </a:outerShdw>
                </a:effectLst>
              </a:rPr>
              <a:t>et</a:t>
            </a:r>
            <a:br>
              <a:rPr lang="fr-CA" sz="3200" b="1" dirty="0" smtClean="0">
                <a:solidFill>
                  <a:schemeClr val="bg1"/>
                </a:solidFill>
                <a:effectLst>
                  <a:outerShdw blurRad="38100" dist="38100" dir="2700000" algn="tl">
                    <a:srgbClr val="000000">
                      <a:alpha val="43137"/>
                    </a:srgbClr>
                  </a:outerShdw>
                </a:effectLst>
              </a:rPr>
            </a:br>
            <a:r>
              <a:rPr lang="fr-CA" sz="3200" b="1" dirty="0" smtClean="0">
                <a:solidFill>
                  <a:schemeClr val="bg1"/>
                </a:solidFill>
                <a:effectLst>
                  <a:outerShdw blurRad="38100" dist="38100" dir="2700000" algn="tl">
                    <a:srgbClr val="000000">
                      <a:alpha val="43137"/>
                    </a:srgbClr>
                  </a:outerShdw>
                </a:effectLst>
              </a:rPr>
              <a:t>perspectives </a:t>
            </a:r>
            <a:endParaRPr lang="fr-CA" sz="3200" dirty="0">
              <a:solidFill>
                <a:schemeClr val="bg1"/>
              </a:solidFill>
              <a:effectLst>
                <a:outerShdw blurRad="38100" dist="38100" dir="2700000" algn="tl">
                  <a:srgbClr val="000000">
                    <a:alpha val="43137"/>
                  </a:srgbClr>
                </a:outerShdw>
              </a:effectLst>
            </a:endParaRP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12001" r="232" b="-7999"/>
          <a:stretch/>
        </p:blipFill>
        <p:spPr>
          <a:xfrm>
            <a:off x="-20748" y="0"/>
            <a:ext cx="2700000" cy="2592000"/>
          </a:xfrm>
          <a:prstGeom prst="rect">
            <a:avLst/>
          </a:prstGeom>
        </p:spPr>
      </p:pic>
    </p:spTree>
    <p:extLst>
      <p:ext uri="{BB962C8B-B14F-4D97-AF65-F5344CB8AC3E}">
        <p14:creationId xmlns:p14="http://schemas.microsoft.com/office/powerpoint/2010/main" val="4126698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Cadre</Template>
  <TotalTime>4543</TotalTime>
  <Words>743</Words>
  <Application>Microsoft Office PowerPoint</Application>
  <PresentationFormat>Affichage à l'écran (4:3)</PresentationFormat>
  <Paragraphs>146</Paragraphs>
  <Slides>10</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Calibri</vt:lpstr>
      <vt:lpstr>Calibri Light</vt:lpstr>
      <vt:lpstr>Courier New</vt:lpstr>
      <vt:lpstr>Times New Roman</vt:lpstr>
      <vt:lpstr>Wingdings</vt:lpstr>
      <vt:lpstr>Thème Office</vt:lpstr>
      <vt:lpstr>  Le programme    une innovation partenariale au service des pères et de leurs enfants</vt:lpstr>
      <vt:lpstr>Plan de présentation e e </vt:lpstr>
      <vt:lpstr>Vestiaire des Pères Un programme pour les pères et leurs enfants</vt:lpstr>
      <vt:lpstr>Objectifs du programme</vt:lpstr>
      <vt:lpstr>Pourquoi faire plus de place aux pères ?</vt:lpstr>
      <vt:lpstr>Des repères d’action pour l’intervention auprès des pères</vt:lpstr>
      <vt:lpstr>Plus-value du partenariat</vt:lpstr>
      <vt:lpstr>Présentation PowerPoint</vt:lpstr>
      <vt:lpstr>Conclusion et perspectives </vt:lpstr>
      <vt:lpstr>Questions commentaires </vt:lpstr>
    </vt:vector>
  </TitlesOfParts>
  <Company>CJM-IU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Clemence Lucile Pentecote</dc:creator>
  <cp:lastModifiedBy>Isabelle Dubois</cp:lastModifiedBy>
  <cp:revision>187</cp:revision>
  <cp:lastPrinted>2017-10-18T17:57:22Z</cp:lastPrinted>
  <dcterms:created xsi:type="dcterms:W3CDTF">2016-04-01T16:03:49Z</dcterms:created>
  <dcterms:modified xsi:type="dcterms:W3CDTF">2018-12-03T15:31:33Z</dcterms:modified>
</cp:coreProperties>
</file>